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467" r:id="rId2"/>
    <p:sldId id="438" r:id="rId3"/>
    <p:sldId id="471" r:id="rId4"/>
    <p:sldId id="479" r:id="rId5"/>
    <p:sldId id="487" r:id="rId6"/>
    <p:sldId id="493" r:id="rId7"/>
    <p:sldId id="488" r:id="rId8"/>
    <p:sldId id="489" r:id="rId9"/>
    <p:sldId id="490" r:id="rId10"/>
    <p:sldId id="491" r:id="rId11"/>
    <p:sldId id="492" r:id="rId12"/>
    <p:sldId id="494" r:id="rId13"/>
    <p:sldId id="495" r:id="rId14"/>
    <p:sldId id="496" r:id="rId15"/>
    <p:sldId id="498" r:id="rId16"/>
    <p:sldId id="504" r:id="rId17"/>
    <p:sldId id="500" r:id="rId18"/>
    <p:sldId id="501" r:id="rId19"/>
    <p:sldId id="502" r:id="rId20"/>
    <p:sldId id="505" r:id="rId21"/>
    <p:sldId id="503" r:id="rId22"/>
    <p:sldId id="461" r:id="rId23"/>
    <p:sldId id="283" r:id="rId24"/>
  </p:sldIdLst>
  <p:sldSz cx="9144000" cy="6858000" type="screen4x3"/>
  <p:notesSz cx="7010400" cy="92964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D0F"/>
    <a:srgbClr val="B7CF27"/>
    <a:srgbClr val="669900"/>
    <a:srgbClr val="252B3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41"/>
    <p:restoredTop sz="94444"/>
  </p:normalViewPr>
  <p:slideViewPr>
    <p:cSldViewPr snapToGrid="0" snapToObjects="1">
      <p:cViewPr varScale="1">
        <p:scale>
          <a:sx n="69" d="100"/>
          <a:sy n="69" d="100"/>
        </p:scale>
        <p:origin x="173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s-MX" dirty="0"/>
          </a:p>
        </p:txBody>
      </p:sp>
      <p:sp>
        <p:nvSpPr>
          <p:cNvPr id="3" name="Marcador de fecha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284DB55-A307-49C1-A041-41A8389C9FBE}" type="datetimeFigureOut">
              <a:rPr lang="es-MX" smtClean="0"/>
              <a:t>27/03/2019</a:t>
            </a:fld>
            <a:endParaRPr lang="es-MX" dirty="0"/>
          </a:p>
        </p:txBody>
      </p:sp>
      <p:sp>
        <p:nvSpPr>
          <p:cNvPr id="4" name="Marcador de imagen de diapositiva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s-MX" dirty="0"/>
          </a:p>
        </p:txBody>
      </p:sp>
      <p:sp>
        <p:nvSpPr>
          <p:cNvPr id="5" name="Marcador de notas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0DE934C-1353-49ED-BFAD-5BF41DE870E5}" type="slidenum">
              <a:rPr lang="es-MX" smtClean="0"/>
              <a:t>‹Nº›</a:t>
            </a:fld>
            <a:endParaRPr lang="es-MX" dirty="0"/>
          </a:p>
        </p:txBody>
      </p:sp>
    </p:spTree>
    <p:extLst>
      <p:ext uri="{BB962C8B-B14F-4D97-AF65-F5344CB8AC3E}">
        <p14:creationId xmlns:p14="http://schemas.microsoft.com/office/powerpoint/2010/main" val="736738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DE934C-1353-49ED-BFAD-5BF41DE870E5}" type="slidenum">
              <a:rPr lang="es-MX" smtClean="0"/>
              <a:t>4</a:t>
            </a:fld>
            <a:endParaRPr lang="es-MX" dirty="0"/>
          </a:p>
        </p:txBody>
      </p:sp>
    </p:spTree>
    <p:extLst>
      <p:ext uri="{BB962C8B-B14F-4D97-AF65-F5344CB8AC3E}">
        <p14:creationId xmlns:p14="http://schemas.microsoft.com/office/powerpoint/2010/main" val="2332266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DE934C-1353-49ED-BFAD-5BF41DE870E5}" type="slidenum">
              <a:rPr lang="es-MX" smtClean="0"/>
              <a:t>18</a:t>
            </a:fld>
            <a:endParaRPr lang="es-MX" dirty="0"/>
          </a:p>
        </p:txBody>
      </p:sp>
    </p:spTree>
    <p:extLst>
      <p:ext uri="{BB962C8B-B14F-4D97-AF65-F5344CB8AC3E}">
        <p14:creationId xmlns:p14="http://schemas.microsoft.com/office/powerpoint/2010/main" val="2347124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DE934C-1353-49ED-BFAD-5BF41DE870E5}" type="slidenum">
              <a:rPr lang="es-MX" smtClean="0"/>
              <a:t>21</a:t>
            </a:fld>
            <a:endParaRPr lang="es-MX" dirty="0"/>
          </a:p>
        </p:txBody>
      </p:sp>
    </p:spTree>
    <p:extLst>
      <p:ext uri="{BB962C8B-B14F-4D97-AF65-F5344CB8AC3E}">
        <p14:creationId xmlns:p14="http://schemas.microsoft.com/office/powerpoint/2010/main" val="192116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DE934C-1353-49ED-BFAD-5BF41DE870E5}" type="slidenum">
              <a:rPr lang="es-MX" smtClean="0"/>
              <a:t>5</a:t>
            </a:fld>
            <a:endParaRPr lang="es-MX" dirty="0"/>
          </a:p>
        </p:txBody>
      </p:sp>
    </p:spTree>
    <p:extLst>
      <p:ext uri="{BB962C8B-B14F-4D97-AF65-F5344CB8AC3E}">
        <p14:creationId xmlns:p14="http://schemas.microsoft.com/office/powerpoint/2010/main" val="1783277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DE934C-1353-49ED-BFAD-5BF41DE870E5}" type="slidenum">
              <a:rPr lang="es-MX" smtClean="0"/>
              <a:t>6</a:t>
            </a:fld>
            <a:endParaRPr lang="es-MX" dirty="0"/>
          </a:p>
        </p:txBody>
      </p:sp>
    </p:spTree>
    <p:extLst>
      <p:ext uri="{BB962C8B-B14F-4D97-AF65-F5344CB8AC3E}">
        <p14:creationId xmlns:p14="http://schemas.microsoft.com/office/powerpoint/2010/main" val="3888953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DE934C-1353-49ED-BFAD-5BF41DE870E5}" type="slidenum">
              <a:rPr lang="es-MX" smtClean="0"/>
              <a:t>7</a:t>
            </a:fld>
            <a:endParaRPr lang="es-MX" dirty="0"/>
          </a:p>
        </p:txBody>
      </p:sp>
    </p:spTree>
    <p:extLst>
      <p:ext uri="{BB962C8B-B14F-4D97-AF65-F5344CB8AC3E}">
        <p14:creationId xmlns:p14="http://schemas.microsoft.com/office/powerpoint/2010/main" val="1979703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DE934C-1353-49ED-BFAD-5BF41DE870E5}" type="slidenum">
              <a:rPr lang="es-MX" smtClean="0"/>
              <a:t>8</a:t>
            </a:fld>
            <a:endParaRPr lang="es-MX" dirty="0"/>
          </a:p>
        </p:txBody>
      </p:sp>
    </p:spTree>
    <p:extLst>
      <p:ext uri="{BB962C8B-B14F-4D97-AF65-F5344CB8AC3E}">
        <p14:creationId xmlns:p14="http://schemas.microsoft.com/office/powerpoint/2010/main" val="259423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DE934C-1353-49ED-BFAD-5BF41DE870E5}" type="slidenum">
              <a:rPr lang="es-MX" smtClean="0"/>
              <a:t>12</a:t>
            </a:fld>
            <a:endParaRPr lang="es-MX" dirty="0"/>
          </a:p>
        </p:txBody>
      </p:sp>
    </p:spTree>
    <p:extLst>
      <p:ext uri="{BB962C8B-B14F-4D97-AF65-F5344CB8AC3E}">
        <p14:creationId xmlns:p14="http://schemas.microsoft.com/office/powerpoint/2010/main" val="2332266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DE934C-1353-49ED-BFAD-5BF41DE870E5}" type="slidenum">
              <a:rPr lang="es-MX" smtClean="0"/>
              <a:t>13</a:t>
            </a:fld>
            <a:endParaRPr lang="es-MX" dirty="0"/>
          </a:p>
        </p:txBody>
      </p:sp>
    </p:spTree>
    <p:extLst>
      <p:ext uri="{BB962C8B-B14F-4D97-AF65-F5344CB8AC3E}">
        <p14:creationId xmlns:p14="http://schemas.microsoft.com/office/powerpoint/2010/main" val="188379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DE934C-1353-49ED-BFAD-5BF41DE870E5}" type="slidenum">
              <a:rPr lang="es-MX" smtClean="0"/>
              <a:t>14</a:t>
            </a:fld>
            <a:endParaRPr lang="es-MX" dirty="0"/>
          </a:p>
        </p:txBody>
      </p:sp>
    </p:spTree>
    <p:extLst>
      <p:ext uri="{BB962C8B-B14F-4D97-AF65-F5344CB8AC3E}">
        <p14:creationId xmlns:p14="http://schemas.microsoft.com/office/powerpoint/2010/main" val="1783277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F0DE934C-1353-49ED-BFAD-5BF41DE870E5}" type="slidenum">
              <a:rPr lang="es-MX" smtClean="0"/>
              <a:t>17</a:t>
            </a:fld>
            <a:endParaRPr lang="es-MX" dirty="0"/>
          </a:p>
        </p:txBody>
      </p:sp>
    </p:spTree>
    <p:extLst>
      <p:ext uri="{BB962C8B-B14F-4D97-AF65-F5344CB8AC3E}">
        <p14:creationId xmlns:p14="http://schemas.microsoft.com/office/powerpoint/2010/main" val="2332266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50123549-EDF1-4847-AEDB-0F88412211DC}" type="datetimeFigureOut">
              <a:rPr lang="es-ES" smtClean="0"/>
              <a:t>27/03/2019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8CF566F0-03D4-8848-B173-C3C917095236}" type="slidenum">
              <a:rPr lang="es-ES" smtClean="0"/>
              <a:t>‹Nº›</a:t>
            </a:fld>
            <a:endParaRPr lang="es-ES" dirty="0"/>
          </a:p>
        </p:txBody>
      </p:sp>
    </p:spTree>
    <p:extLst>
      <p:ext uri="{BB962C8B-B14F-4D97-AF65-F5344CB8AC3E}">
        <p14:creationId xmlns:p14="http://schemas.microsoft.com/office/powerpoint/2010/main" val="979643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50123549-EDF1-4847-AEDB-0F88412211DC}" type="datetimeFigureOut">
              <a:rPr lang="es-ES" smtClean="0"/>
              <a:t>27/03/2019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8CF566F0-03D4-8848-B173-C3C917095236}" type="slidenum">
              <a:rPr lang="es-ES" smtClean="0"/>
              <a:t>‹Nº›</a:t>
            </a:fld>
            <a:endParaRPr lang="es-ES" dirty="0"/>
          </a:p>
        </p:txBody>
      </p:sp>
    </p:spTree>
    <p:extLst>
      <p:ext uri="{BB962C8B-B14F-4D97-AF65-F5344CB8AC3E}">
        <p14:creationId xmlns:p14="http://schemas.microsoft.com/office/powerpoint/2010/main" val="2370031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50123549-EDF1-4847-AEDB-0F88412211DC}" type="datetimeFigureOut">
              <a:rPr lang="es-ES" smtClean="0"/>
              <a:t>27/03/2019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8CF566F0-03D4-8848-B173-C3C917095236}" type="slidenum">
              <a:rPr lang="es-ES" smtClean="0"/>
              <a:t>‹Nº›</a:t>
            </a:fld>
            <a:endParaRPr lang="es-ES" dirty="0"/>
          </a:p>
        </p:txBody>
      </p:sp>
    </p:spTree>
    <p:extLst>
      <p:ext uri="{BB962C8B-B14F-4D97-AF65-F5344CB8AC3E}">
        <p14:creationId xmlns:p14="http://schemas.microsoft.com/office/powerpoint/2010/main" val="258703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50123549-EDF1-4847-AEDB-0F88412211DC}" type="datetimeFigureOut">
              <a:rPr lang="es-ES" smtClean="0"/>
              <a:t>27/03/2019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8CF566F0-03D4-8848-B173-C3C917095236}" type="slidenum">
              <a:rPr lang="es-ES" smtClean="0"/>
              <a:t>‹Nº›</a:t>
            </a:fld>
            <a:endParaRPr lang="es-ES" dirty="0"/>
          </a:p>
        </p:txBody>
      </p:sp>
    </p:spTree>
    <p:extLst>
      <p:ext uri="{BB962C8B-B14F-4D97-AF65-F5344CB8AC3E}">
        <p14:creationId xmlns:p14="http://schemas.microsoft.com/office/powerpoint/2010/main" val="2626747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0123549-EDF1-4847-AEDB-0F88412211DC}" type="datetimeFigureOut">
              <a:rPr lang="es-ES" smtClean="0"/>
              <a:t>27/03/2019</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8CF566F0-03D4-8848-B173-C3C917095236}" type="slidenum">
              <a:rPr lang="es-ES" smtClean="0"/>
              <a:t>‹Nº›</a:t>
            </a:fld>
            <a:endParaRPr lang="es-ES" dirty="0"/>
          </a:p>
        </p:txBody>
      </p:sp>
    </p:spTree>
    <p:extLst>
      <p:ext uri="{BB962C8B-B14F-4D97-AF65-F5344CB8AC3E}">
        <p14:creationId xmlns:p14="http://schemas.microsoft.com/office/powerpoint/2010/main" val="4028149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50123549-EDF1-4847-AEDB-0F88412211DC}" type="datetimeFigureOut">
              <a:rPr lang="es-ES" smtClean="0"/>
              <a:t>27/03/2019</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8CF566F0-03D4-8848-B173-C3C917095236}" type="slidenum">
              <a:rPr lang="es-ES" smtClean="0"/>
              <a:t>‹Nº›</a:t>
            </a:fld>
            <a:endParaRPr lang="es-ES" dirty="0"/>
          </a:p>
        </p:txBody>
      </p:sp>
    </p:spTree>
    <p:extLst>
      <p:ext uri="{BB962C8B-B14F-4D97-AF65-F5344CB8AC3E}">
        <p14:creationId xmlns:p14="http://schemas.microsoft.com/office/powerpoint/2010/main" val="3856420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50123549-EDF1-4847-AEDB-0F88412211DC}" type="datetimeFigureOut">
              <a:rPr lang="es-ES" smtClean="0"/>
              <a:t>27/03/2019</a:t>
            </a:fld>
            <a:endParaRPr lang="es-ES" dirty="0"/>
          </a:p>
        </p:txBody>
      </p:sp>
      <p:sp>
        <p:nvSpPr>
          <p:cNvPr id="8" name="Marcador de pie de página 7"/>
          <p:cNvSpPr>
            <a:spLocks noGrp="1"/>
          </p:cNvSpPr>
          <p:nvPr>
            <p:ph type="ftr" sz="quarter" idx="11"/>
          </p:nvPr>
        </p:nvSpPr>
        <p:spPr/>
        <p:txBody>
          <a:bodyPr/>
          <a:lstStyle/>
          <a:p>
            <a:endParaRPr lang="es-ES" dirty="0"/>
          </a:p>
        </p:txBody>
      </p:sp>
      <p:sp>
        <p:nvSpPr>
          <p:cNvPr id="9" name="Marcador de número de diapositiva 8"/>
          <p:cNvSpPr>
            <a:spLocks noGrp="1"/>
          </p:cNvSpPr>
          <p:nvPr>
            <p:ph type="sldNum" sz="quarter" idx="12"/>
          </p:nvPr>
        </p:nvSpPr>
        <p:spPr/>
        <p:txBody>
          <a:bodyPr/>
          <a:lstStyle/>
          <a:p>
            <a:fld id="{8CF566F0-03D4-8848-B173-C3C917095236}" type="slidenum">
              <a:rPr lang="es-ES" smtClean="0"/>
              <a:t>‹Nº›</a:t>
            </a:fld>
            <a:endParaRPr lang="es-ES" dirty="0"/>
          </a:p>
        </p:txBody>
      </p:sp>
    </p:spTree>
    <p:extLst>
      <p:ext uri="{BB962C8B-B14F-4D97-AF65-F5344CB8AC3E}">
        <p14:creationId xmlns:p14="http://schemas.microsoft.com/office/powerpoint/2010/main" val="86326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50123549-EDF1-4847-AEDB-0F88412211DC}" type="datetimeFigureOut">
              <a:rPr lang="es-ES" smtClean="0"/>
              <a:t>27/03/2019</a:t>
            </a:fld>
            <a:endParaRPr lang="es-ES" dirty="0"/>
          </a:p>
        </p:txBody>
      </p:sp>
      <p:sp>
        <p:nvSpPr>
          <p:cNvPr id="4" name="Marcador de pie de página 3"/>
          <p:cNvSpPr>
            <a:spLocks noGrp="1"/>
          </p:cNvSpPr>
          <p:nvPr>
            <p:ph type="ftr" sz="quarter" idx="11"/>
          </p:nvPr>
        </p:nvSpPr>
        <p:spPr/>
        <p:txBody>
          <a:bodyPr/>
          <a:lstStyle/>
          <a:p>
            <a:endParaRPr lang="es-ES" dirty="0"/>
          </a:p>
        </p:txBody>
      </p:sp>
      <p:sp>
        <p:nvSpPr>
          <p:cNvPr id="5" name="Marcador de número de diapositiva 4"/>
          <p:cNvSpPr>
            <a:spLocks noGrp="1"/>
          </p:cNvSpPr>
          <p:nvPr>
            <p:ph type="sldNum" sz="quarter" idx="12"/>
          </p:nvPr>
        </p:nvSpPr>
        <p:spPr/>
        <p:txBody>
          <a:bodyPr/>
          <a:lstStyle/>
          <a:p>
            <a:fld id="{8CF566F0-03D4-8848-B173-C3C917095236}" type="slidenum">
              <a:rPr lang="es-ES" smtClean="0"/>
              <a:t>‹Nº›</a:t>
            </a:fld>
            <a:endParaRPr lang="es-ES" dirty="0"/>
          </a:p>
        </p:txBody>
      </p:sp>
    </p:spTree>
    <p:extLst>
      <p:ext uri="{BB962C8B-B14F-4D97-AF65-F5344CB8AC3E}">
        <p14:creationId xmlns:p14="http://schemas.microsoft.com/office/powerpoint/2010/main" val="598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0123549-EDF1-4847-AEDB-0F88412211DC}" type="datetimeFigureOut">
              <a:rPr lang="es-ES" smtClean="0"/>
              <a:t>27/03/2019</a:t>
            </a:fld>
            <a:endParaRPr lang="es-ES" dirty="0"/>
          </a:p>
        </p:txBody>
      </p:sp>
      <p:sp>
        <p:nvSpPr>
          <p:cNvPr id="3" name="Marcador de pie de página 2"/>
          <p:cNvSpPr>
            <a:spLocks noGrp="1"/>
          </p:cNvSpPr>
          <p:nvPr>
            <p:ph type="ftr" sz="quarter" idx="11"/>
          </p:nvPr>
        </p:nvSpPr>
        <p:spPr/>
        <p:txBody>
          <a:bodyPr/>
          <a:lstStyle/>
          <a:p>
            <a:endParaRPr lang="es-ES" dirty="0"/>
          </a:p>
        </p:txBody>
      </p:sp>
      <p:sp>
        <p:nvSpPr>
          <p:cNvPr id="4" name="Marcador de número de diapositiva 3"/>
          <p:cNvSpPr>
            <a:spLocks noGrp="1"/>
          </p:cNvSpPr>
          <p:nvPr>
            <p:ph type="sldNum" sz="quarter" idx="12"/>
          </p:nvPr>
        </p:nvSpPr>
        <p:spPr/>
        <p:txBody>
          <a:bodyPr/>
          <a:lstStyle/>
          <a:p>
            <a:fld id="{8CF566F0-03D4-8848-B173-C3C917095236}" type="slidenum">
              <a:rPr lang="es-ES" smtClean="0"/>
              <a:t>‹Nº›</a:t>
            </a:fld>
            <a:endParaRPr lang="es-ES" dirty="0"/>
          </a:p>
        </p:txBody>
      </p:sp>
    </p:spTree>
    <p:extLst>
      <p:ext uri="{BB962C8B-B14F-4D97-AF65-F5344CB8AC3E}">
        <p14:creationId xmlns:p14="http://schemas.microsoft.com/office/powerpoint/2010/main" val="3490215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50123549-EDF1-4847-AEDB-0F88412211DC}" type="datetimeFigureOut">
              <a:rPr lang="es-ES" smtClean="0"/>
              <a:t>27/03/2019</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8CF566F0-03D4-8848-B173-C3C917095236}" type="slidenum">
              <a:rPr lang="es-ES" smtClean="0"/>
              <a:t>‹Nº›</a:t>
            </a:fld>
            <a:endParaRPr lang="es-ES" dirty="0"/>
          </a:p>
        </p:txBody>
      </p:sp>
    </p:spTree>
    <p:extLst>
      <p:ext uri="{BB962C8B-B14F-4D97-AF65-F5344CB8AC3E}">
        <p14:creationId xmlns:p14="http://schemas.microsoft.com/office/powerpoint/2010/main" val="258840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50123549-EDF1-4847-AEDB-0F88412211DC}" type="datetimeFigureOut">
              <a:rPr lang="es-ES" smtClean="0"/>
              <a:t>27/03/2019</a:t>
            </a:fld>
            <a:endParaRPr lang="es-ES" dirty="0"/>
          </a:p>
        </p:txBody>
      </p:sp>
      <p:sp>
        <p:nvSpPr>
          <p:cNvPr id="6" name="Marcador de pie de página 5"/>
          <p:cNvSpPr>
            <a:spLocks noGrp="1"/>
          </p:cNvSpPr>
          <p:nvPr>
            <p:ph type="ftr" sz="quarter" idx="11"/>
          </p:nvPr>
        </p:nvSpPr>
        <p:spPr/>
        <p:txBody>
          <a:bodyPr/>
          <a:lstStyle/>
          <a:p>
            <a:endParaRPr lang="es-ES" dirty="0"/>
          </a:p>
        </p:txBody>
      </p:sp>
      <p:sp>
        <p:nvSpPr>
          <p:cNvPr id="7" name="Marcador de número de diapositiva 6"/>
          <p:cNvSpPr>
            <a:spLocks noGrp="1"/>
          </p:cNvSpPr>
          <p:nvPr>
            <p:ph type="sldNum" sz="quarter" idx="12"/>
          </p:nvPr>
        </p:nvSpPr>
        <p:spPr/>
        <p:txBody>
          <a:bodyPr/>
          <a:lstStyle/>
          <a:p>
            <a:fld id="{8CF566F0-03D4-8848-B173-C3C917095236}" type="slidenum">
              <a:rPr lang="es-ES" smtClean="0"/>
              <a:t>‹Nº›</a:t>
            </a:fld>
            <a:endParaRPr lang="es-ES" dirty="0"/>
          </a:p>
        </p:txBody>
      </p:sp>
    </p:spTree>
    <p:extLst>
      <p:ext uri="{BB962C8B-B14F-4D97-AF65-F5344CB8AC3E}">
        <p14:creationId xmlns:p14="http://schemas.microsoft.com/office/powerpoint/2010/main" val="780007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123549-EDF1-4847-AEDB-0F88412211DC}" type="datetimeFigureOut">
              <a:rPr lang="es-ES" smtClean="0"/>
              <a:t>27/03/2019</a:t>
            </a:fld>
            <a:endParaRPr lang="es-ES" dirty="0"/>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F566F0-03D4-8848-B173-C3C917095236}" type="slidenum">
              <a:rPr lang="es-ES" smtClean="0"/>
              <a:t>‹Nº›</a:t>
            </a:fld>
            <a:endParaRPr lang="es-ES" dirty="0"/>
          </a:p>
        </p:txBody>
      </p:sp>
    </p:spTree>
    <p:extLst>
      <p:ext uri="{BB962C8B-B14F-4D97-AF65-F5344CB8AC3E}">
        <p14:creationId xmlns:p14="http://schemas.microsoft.com/office/powerpoint/2010/main" val="1857116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emf"/><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em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gif"/><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emf"/><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endParaRPr lang="es-MX"/>
          </a:p>
        </p:txBody>
      </p:sp>
      <p:sp>
        <p:nvSpPr>
          <p:cNvPr id="3" name="2 Subtítulo"/>
          <p:cNvSpPr>
            <a:spLocks noGrp="1"/>
          </p:cNvSpPr>
          <p:nvPr>
            <p:ph type="subTitle" idx="1"/>
          </p:nvPr>
        </p:nvSpPr>
        <p:spPr/>
        <p:txBody>
          <a:bodyPr/>
          <a:lstStyle/>
          <a:p>
            <a:endParaRPr lang="es-MX"/>
          </a:p>
        </p:txBody>
      </p:sp>
      <p:grpSp>
        <p:nvGrpSpPr>
          <p:cNvPr id="6" name="Agrupar 5"/>
          <p:cNvGrpSpPr/>
          <p:nvPr/>
        </p:nvGrpSpPr>
        <p:grpSpPr>
          <a:xfrm>
            <a:off x="7120" y="-85646"/>
            <a:ext cx="9144000" cy="6943646"/>
            <a:chOff x="7120" y="-85646"/>
            <a:chExt cx="9144000" cy="6943646"/>
          </a:xfrm>
        </p:grpSpPr>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20" y="-85646"/>
              <a:ext cx="9144000" cy="6943646"/>
            </a:xfrm>
            <a:prstGeom prst="rect">
              <a:avLst/>
            </a:prstGeom>
          </p:spPr>
        </p:pic>
        <p:sp>
          <p:nvSpPr>
            <p:cNvPr id="5" name="Rectángulo 4"/>
            <p:cNvSpPr/>
            <p:nvPr/>
          </p:nvSpPr>
          <p:spPr>
            <a:xfrm>
              <a:off x="7236296" y="0"/>
              <a:ext cx="1800200" cy="1772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5788695"/>
            <a:ext cx="3484760" cy="1054506"/>
          </a:xfrm>
          <a:prstGeom prst="rect">
            <a:avLst/>
          </a:prstGeom>
        </p:spPr>
      </p:pic>
      <p:sp>
        <p:nvSpPr>
          <p:cNvPr id="10" name="CuadroTexto 9"/>
          <p:cNvSpPr txBox="1"/>
          <p:nvPr/>
        </p:nvSpPr>
        <p:spPr>
          <a:xfrm>
            <a:off x="2123728" y="1319446"/>
            <a:ext cx="4896544" cy="3677930"/>
          </a:xfrm>
          <a:prstGeom prst="rect">
            <a:avLst/>
          </a:prstGeom>
          <a:noFill/>
        </p:spPr>
        <p:txBody>
          <a:bodyPr wrap="square" rtlCol="0">
            <a:spAutoFit/>
          </a:bodyPr>
          <a:lstStyle/>
          <a:p>
            <a:pPr algn="ctr"/>
            <a:endParaRPr lang="es-ES" sz="2200" b="1" dirty="0">
              <a:solidFill>
                <a:srgbClr val="FACD0F"/>
              </a:solidFill>
              <a:latin typeface="Avenir Book" charset="0"/>
              <a:ea typeface="Avenir Book" charset="0"/>
              <a:cs typeface="Avenir Book" charset="0"/>
            </a:endParaRPr>
          </a:p>
          <a:p>
            <a:pPr algn="ctr"/>
            <a:r>
              <a:rPr lang="es-ES" sz="2200" b="1" dirty="0">
                <a:solidFill>
                  <a:srgbClr val="FACD0F"/>
                </a:solidFill>
                <a:latin typeface="Avenir Book" charset="0"/>
                <a:ea typeface="Avenir Book" charset="0"/>
                <a:cs typeface="Avenir Book" charset="0"/>
              </a:rPr>
              <a:t>IT INFRASTRUCTURE</a:t>
            </a:r>
          </a:p>
          <a:p>
            <a:pPr algn="ctr"/>
            <a:r>
              <a:rPr lang="es-ES" sz="2200" b="1" dirty="0">
                <a:solidFill>
                  <a:srgbClr val="FACD0F"/>
                </a:solidFill>
                <a:latin typeface="Avenir Book" charset="0"/>
                <a:ea typeface="Avenir Book" charset="0"/>
                <a:cs typeface="Avenir Book" charset="0"/>
              </a:rPr>
              <a:t>SOLUCIONES DE RED</a:t>
            </a:r>
          </a:p>
          <a:p>
            <a:pPr algn="ctr"/>
            <a:r>
              <a:rPr lang="es-ES" sz="2200" b="1" dirty="0">
                <a:solidFill>
                  <a:srgbClr val="FACD0F"/>
                </a:solidFill>
                <a:latin typeface="Avenir Book" charset="0"/>
                <a:ea typeface="Avenir Book" charset="0"/>
                <a:cs typeface="Avenir Book" charset="0"/>
              </a:rPr>
              <a:t>UBIQUITI UNIFI</a:t>
            </a:r>
          </a:p>
          <a:p>
            <a:pPr algn="ctr"/>
            <a:r>
              <a:rPr lang="es-ES" sz="2200" b="1" dirty="0">
                <a:solidFill>
                  <a:srgbClr val="FACD0F"/>
                </a:solidFill>
                <a:latin typeface="Avenir Book" charset="0"/>
                <a:ea typeface="Avenir Book" charset="0"/>
                <a:cs typeface="Avenir Book" charset="0"/>
              </a:rPr>
              <a:t>CISCO MERAKI</a:t>
            </a:r>
          </a:p>
          <a:p>
            <a:pPr algn="ctr"/>
            <a:r>
              <a:rPr lang="es-ES" sz="2200" b="1" dirty="0" err="1">
                <a:solidFill>
                  <a:srgbClr val="FACD0F"/>
                </a:solidFill>
                <a:latin typeface="Avenir Book" charset="0"/>
                <a:ea typeface="Avenir Book" charset="0"/>
                <a:cs typeface="Avenir Book" charset="0"/>
              </a:rPr>
              <a:t>HPe</a:t>
            </a:r>
            <a:r>
              <a:rPr lang="es-ES" sz="2200" b="1" dirty="0">
                <a:solidFill>
                  <a:srgbClr val="FACD0F"/>
                </a:solidFill>
                <a:latin typeface="Avenir Book" charset="0"/>
                <a:ea typeface="Avenir Book" charset="0"/>
                <a:cs typeface="Avenir Book" charset="0"/>
              </a:rPr>
              <a:t> ARUBA</a:t>
            </a:r>
          </a:p>
          <a:p>
            <a:pPr algn="ctr"/>
            <a:endParaRPr lang="es-ES_tradnl" sz="2100" b="1" dirty="0">
              <a:solidFill>
                <a:srgbClr val="FACD0F"/>
              </a:solidFill>
              <a:latin typeface="Avenir Book" charset="0"/>
              <a:ea typeface="Avenir Book" charset="0"/>
              <a:cs typeface="Avenir Book" charset="0"/>
            </a:endParaRPr>
          </a:p>
          <a:p>
            <a:pPr algn="ctr"/>
            <a:r>
              <a:rPr lang="es-ES_tradnl" sz="2000" b="1" dirty="0">
                <a:solidFill>
                  <a:srgbClr val="B8D126"/>
                </a:solidFill>
                <a:latin typeface="Avenir Book" charset="0"/>
                <a:ea typeface="Avenir Book" charset="0"/>
                <a:cs typeface="Avenir Book" charset="0"/>
              </a:rPr>
              <a:t>COLEGIO HEBREO </a:t>
            </a:r>
          </a:p>
          <a:p>
            <a:pPr algn="ctr"/>
            <a:r>
              <a:rPr lang="es-ES_tradnl" sz="2000" b="1" dirty="0">
                <a:solidFill>
                  <a:srgbClr val="B8D126"/>
                </a:solidFill>
                <a:latin typeface="Avenir Book" charset="0"/>
                <a:ea typeface="Avenir Book" charset="0"/>
                <a:cs typeface="Avenir Book" charset="0"/>
              </a:rPr>
              <a:t>MAGUEN DAVID</a:t>
            </a:r>
          </a:p>
          <a:p>
            <a:pPr algn="ctr"/>
            <a:endParaRPr lang="es-ES_tradnl" sz="2000" dirty="0">
              <a:solidFill>
                <a:srgbClr val="B8D126"/>
              </a:solidFill>
              <a:latin typeface="Avenir Book" charset="0"/>
              <a:ea typeface="Avenir Book" charset="0"/>
              <a:cs typeface="Avenir Book" charset="0"/>
            </a:endParaRPr>
          </a:p>
          <a:p>
            <a:pPr algn="ctr"/>
            <a:r>
              <a:rPr lang="es-ES_tradnl" sz="2000" dirty="0">
                <a:solidFill>
                  <a:srgbClr val="FACD0F"/>
                </a:solidFill>
                <a:latin typeface="Avenir Book" charset="0"/>
                <a:ea typeface="Avenir Book" charset="0"/>
                <a:cs typeface="Avenir Book" charset="0"/>
              </a:rPr>
              <a:t>04 de Marzo del 2019</a:t>
            </a:r>
          </a:p>
        </p:txBody>
      </p:sp>
      <p:pic>
        <p:nvPicPr>
          <p:cNvPr id="11" name="Imagen 10">
            <a:extLst>
              <a:ext uri="{FF2B5EF4-FFF2-40B4-BE49-F238E27FC236}">
                <a16:creationId xmlns:a16="http://schemas.microsoft.com/office/drawing/2014/main" id="{87426D4B-661A-4450-9871-20482AC68787}"/>
              </a:ext>
            </a:extLst>
          </p:cNvPr>
          <p:cNvPicPr>
            <a:picLocks noChangeAspect="1"/>
          </p:cNvPicPr>
          <p:nvPr/>
        </p:nvPicPr>
        <p:blipFill>
          <a:blip r:embed="rId4"/>
          <a:stretch>
            <a:fillRect/>
          </a:stretch>
        </p:blipFill>
        <p:spPr>
          <a:xfrm>
            <a:off x="7363746" y="179608"/>
            <a:ext cx="1545300" cy="706800"/>
          </a:xfrm>
          <a:prstGeom prst="rect">
            <a:avLst/>
          </a:prstGeom>
        </p:spPr>
      </p:pic>
      <p:pic>
        <p:nvPicPr>
          <p:cNvPr id="4102" name="Picture 6" descr="Meraki">
            <a:extLst>
              <a:ext uri="{FF2B5EF4-FFF2-40B4-BE49-F238E27FC236}">
                <a16:creationId xmlns:a16="http://schemas.microsoft.com/office/drawing/2014/main" id="{F1BD2F27-D812-4DFE-8A60-9AA920EA51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612" y="3158411"/>
            <a:ext cx="1969116" cy="4050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n para UBIQUITI NETWORKS">
            <a:extLst>
              <a:ext uri="{FF2B5EF4-FFF2-40B4-BE49-F238E27FC236}">
                <a16:creationId xmlns:a16="http://schemas.microsoft.com/office/drawing/2014/main" id="{FECD80F1-CAAA-4829-A316-7AF479E970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290" y="218398"/>
            <a:ext cx="143827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esultado de imagen para ARUBA HPE">
            <a:extLst>
              <a:ext uri="{FF2B5EF4-FFF2-40B4-BE49-F238E27FC236}">
                <a16:creationId xmlns:a16="http://schemas.microsoft.com/office/drawing/2014/main" id="{A2A5DF9A-3FE3-44F6-8130-0339AB5358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612" y="5036862"/>
            <a:ext cx="1969116" cy="96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24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8746" y="113691"/>
            <a:ext cx="8229600" cy="945675"/>
          </a:xfrm>
        </p:spPr>
        <p:txBody>
          <a:bodyPr>
            <a:normAutofit/>
          </a:bodyPr>
          <a:lstStyle/>
          <a:p>
            <a:pPr marL="0" lvl="0" indent="0" algn="ctr" defTabSz="914400">
              <a:spcBef>
                <a:spcPts val="0"/>
              </a:spcBef>
              <a:buNone/>
              <a:defRPr/>
            </a:pPr>
            <a:r>
              <a:rPr lang="es-ES" sz="28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400" b="1" dirty="0">
                <a:solidFill>
                  <a:schemeClr val="accent1">
                    <a:lumMod val="50000"/>
                  </a:schemeClr>
                </a:solidFill>
                <a:latin typeface="Avenir Book"/>
                <a:ea typeface="Avenir Book" charset="0"/>
                <a:cs typeface="Avenir Book" charset="0"/>
              </a:rPr>
              <a:t>UBIQUITI UNIFI – </a:t>
            </a:r>
            <a:r>
              <a:rPr lang="es-ES" sz="2200" b="1" dirty="0">
                <a:solidFill>
                  <a:schemeClr val="accent1">
                    <a:lumMod val="50000"/>
                  </a:schemeClr>
                </a:solidFill>
                <a:latin typeface="Avenir Book"/>
                <a:ea typeface="Avenir Book" charset="0"/>
                <a:cs typeface="Avenir Book" charset="0"/>
              </a:rPr>
              <a:t>Proposición Técnica y Económica</a:t>
            </a:r>
          </a:p>
          <a:p>
            <a:pPr marL="0" lvl="0" indent="0" algn="ctr" defTabSz="914400">
              <a:spcBef>
                <a:spcPts val="0"/>
              </a:spcBef>
              <a:buNone/>
              <a:defRPr/>
            </a:pPr>
            <a:endParaRPr lang="es-ES_tradnl" sz="3000" b="1" dirty="0">
              <a:latin typeface="Avenir Book"/>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092" y="5971739"/>
            <a:ext cx="2590099" cy="783777"/>
          </a:xfrm>
          <a:prstGeom prst="rect">
            <a:avLst/>
          </a:prstGeom>
        </p:spPr>
      </p:pic>
      <p:pic>
        <p:nvPicPr>
          <p:cNvPr id="8" name="Imagen 7">
            <a:extLst>
              <a:ext uri="{FF2B5EF4-FFF2-40B4-BE49-F238E27FC236}">
                <a16:creationId xmlns:a16="http://schemas.microsoft.com/office/drawing/2014/main" id="{BD6E3380-0914-4512-AD1C-4603CDDB1143}"/>
              </a:ext>
            </a:extLst>
          </p:cNvPr>
          <p:cNvPicPr>
            <a:picLocks noChangeAspect="1"/>
          </p:cNvPicPr>
          <p:nvPr/>
        </p:nvPicPr>
        <p:blipFill>
          <a:blip r:embed="rId3"/>
          <a:stretch>
            <a:fillRect/>
          </a:stretch>
        </p:blipFill>
        <p:spPr>
          <a:xfrm>
            <a:off x="288505" y="6010227"/>
            <a:ext cx="1545300" cy="706800"/>
          </a:xfrm>
          <a:prstGeom prst="rect">
            <a:avLst/>
          </a:prstGeom>
        </p:spPr>
      </p:pic>
      <p:sp>
        <p:nvSpPr>
          <p:cNvPr id="5" name="Rectángulo 4">
            <a:extLst>
              <a:ext uri="{FF2B5EF4-FFF2-40B4-BE49-F238E27FC236}">
                <a16:creationId xmlns:a16="http://schemas.microsoft.com/office/drawing/2014/main" id="{C8DFCAF7-04FB-45ED-ACA6-6DEAF0CC13FF}"/>
              </a:ext>
            </a:extLst>
          </p:cNvPr>
          <p:cNvSpPr/>
          <p:nvPr/>
        </p:nvSpPr>
        <p:spPr>
          <a:xfrm>
            <a:off x="588746" y="5648823"/>
            <a:ext cx="8377445" cy="369332"/>
          </a:xfrm>
          <a:prstGeom prst="rect">
            <a:avLst/>
          </a:prstGeom>
        </p:spPr>
        <p:txBody>
          <a:bodyPr wrap="square">
            <a:spAutoFit/>
          </a:bodyPr>
          <a:lstStyle/>
          <a:p>
            <a:pPr algn="ctr"/>
            <a:r>
              <a:rPr lang="es-ES_tradnl" b="1" i="1" dirty="0">
                <a:solidFill>
                  <a:schemeClr val="tx2">
                    <a:lumMod val="75000"/>
                  </a:schemeClr>
                </a:solidFill>
                <a:latin typeface="Avenir Book"/>
                <a:ea typeface="Avenir Book" charset="0"/>
                <a:cs typeface="Avenir Book" charset="0"/>
              </a:rPr>
              <a:t>PRECIOS EN US DOLLARS MÁS 16% IVA</a:t>
            </a:r>
          </a:p>
        </p:txBody>
      </p:sp>
      <p:graphicFrame>
        <p:nvGraphicFramePr>
          <p:cNvPr id="4" name="Tabla 3">
            <a:extLst>
              <a:ext uri="{FF2B5EF4-FFF2-40B4-BE49-F238E27FC236}">
                <a16:creationId xmlns:a16="http://schemas.microsoft.com/office/drawing/2014/main" id="{3D00D5DD-0D1F-4FEC-8FBC-CA10BBDA49F5}"/>
              </a:ext>
            </a:extLst>
          </p:cNvPr>
          <p:cNvGraphicFramePr>
            <a:graphicFrameLocks noGrp="1"/>
          </p:cNvGraphicFramePr>
          <p:nvPr>
            <p:extLst>
              <p:ext uri="{D42A27DB-BD31-4B8C-83A1-F6EECF244321}">
                <p14:modId xmlns:p14="http://schemas.microsoft.com/office/powerpoint/2010/main" val="862679291"/>
              </p:ext>
            </p:extLst>
          </p:nvPr>
        </p:nvGraphicFramePr>
        <p:xfrm>
          <a:off x="457200" y="1059366"/>
          <a:ext cx="8229600" cy="4572002"/>
        </p:xfrm>
        <a:graphic>
          <a:graphicData uri="http://schemas.openxmlformats.org/drawingml/2006/table">
            <a:tbl>
              <a:tblPr/>
              <a:tblGrid>
                <a:gridCol w="645248">
                  <a:extLst>
                    <a:ext uri="{9D8B030D-6E8A-4147-A177-3AD203B41FA5}">
                      <a16:colId xmlns:a16="http://schemas.microsoft.com/office/drawing/2014/main" val="2795751287"/>
                    </a:ext>
                  </a:extLst>
                </a:gridCol>
                <a:gridCol w="5573329">
                  <a:extLst>
                    <a:ext uri="{9D8B030D-6E8A-4147-A177-3AD203B41FA5}">
                      <a16:colId xmlns:a16="http://schemas.microsoft.com/office/drawing/2014/main" val="3804121151"/>
                    </a:ext>
                  </a:extLst>
                </a:gridCol>
                <a:gridCol w="645248">
                  <a:extLst>
                    <a:ext uri="{9D8B030D-6E8A-4147-A177-3AD203B41FA5}">
                      <a16:colId xmlns:a16="http://schemas.microsoft.com/office/drawing/2014/main" val="2804583890"/>
                    </a:ext>
                  </a:extLst>
                </a:gridCol>
                <a:gridCol w="645248">
                  <a:extLst>
                    <a:ext uri="{9D8B030D-6E8A-4147-A177-3AD203B41FA5}">
                      <a16:colId xmlns:a16="http://schemas.microsoft.com/office/drawing/2014/main" val="3211642116"/>
                    </a:ext>
                  </a:extLst>
                </a:gridCol>
                <a:gridCol w="720527">
                  <a:extLst>
                    <a:ext uri="{9D8B030D-6E8A-4147-A177-3AD203B41FA5}">
                      <a16:colId xmlns:a16="http://schemas.microsoft.com/office/drawing/2014/main" val="3100953432"/>
                    </a:ext>
                  </a:extLst>
                </a:gridCol>
              </a:tblGrid>
              <a:tr h="516367">
                <a:tc>
                  <a:txBody>
                    <a:bodyPr/>
                    <a:lstStyle/>
                    <a:p>
                      <a:pPr algn="ctr" fontAlgn="ctr"/>
                      <a:r>
                        <a:rPr lang="es-419" sz="850" b="0" i="0" u="none" strike="noStrike" dirty="0">
                          <a:solidFill>
                            <a:srgbClr val="000000"/>
                          </a:solidFill>
                          <a:effectLst/>
                          <a:latin typeface="Avenir Book"/>
                        </a:rPr>
                        <a:t>CLAVE</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s-419" sz="850" b="0" i="0" u="none" strike="noStrike" dirty="0">
                          <a:solidFill>
                            <a:srgbClr val="000000"/>
                          </a:solidFill>
                          <a:effectLst/>
                          <a:latin typeface="Avenir Book"/>
                        </a:rPr>
                        <a:t>DESCRIPCIÓN</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s-419" sz="850" b="1" i="0" u="none" strike="noStrike" dirty="0">
                          <a:solidFill>
                            <a:srgbClr val="000000"/>
                          </a:solidFill>
                          <a:effectLst/>
                          <a:latin typeface="Avenir Book"/>
                        </a:rPr>
                        <a:t>CANTIDAD</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s-419" sz="850" b="1" i="0" u="none" strike="noStrike" dirty="0">
                          <a:solidFill>
                            <a:srgbClr val="000000"/>
                          </a:solidFill>
                          <a:effectLst/>
                          <a:latin typeface="Avenir Book"/>
                        </a:rPr>
                        <a:t>PRECIO UNITARIO USD$</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s-419" sz="850" b="1" i="0" u="none" strike="noStrike" dirty="0">
                          <a:solidFill>
                            <a:srgbClr val="000000"/>
                          </a:solidFill>
                          <a:effectLst/>
                          <a:latin typeface="Avenir Book"/>
                        </a:rPr>
                        <a:t>IMPORTE USD$</a:t>
                      </a:r>
                    </a:p>
                  </a:txBody>
                  <a:tcPr marL="8068" marR="8068" marT="806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4002721093"/>
                  </a:ext>
                </a:extLst>
              </a:tr>
              <a:tr h="161365">
                <a:tc>
                  <a:txBody>
                    <a:bodyPr/>
                    <a:lstStyle/>
                    <a:p>
                      <a:pPr algn="l" fontAlgn="ctr"/>
                      <a:r>
                        <a:rPr lang="es-419" sz="850" b="0" i="0" u="none" strike="noStrike" dirty="0">
                          <a:solidFill>
                            <a:srgbClr val="000000"/>
                          </a:solidFill>
                          <a:effectLst/>
                          <a:latin typeface="Avenir Book"/>
                        </a:rPr>
                        <a:t>ES-16-XG</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850" b="0" i="0" u="none" strike="noStrike" dirty="0">
                          <a:solidFill>
                            <a:srgbClr val="000000"/>
                          </a:solidFill>
                          <a:effectLst/>
                          <a:latin typeface="Avenir Book"/>
                        </a:rPr>
                        <a:t>SWITCH CORE EDGEMAX ADMINISTRABLE 16 PUERTOS SFP+, 4 PUERTOS 10G</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$725.00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$725.00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46865424"/>
                  </a:ext>
                </a:extLst>
              </a:tr>
              <a:tr h="161365">
                <a:tc>
                  <a:txBody>
                    <a:bodyPr/>
                    <a:lstStyle/>
                    <a:p>
                      <a:pPr algn="l" fontAlgn="ctr"/>
                      <a:r>
                        <a:rPr lang="es-419" sz="850" b="0" i="0" u="none" strike="noStrike" dirty="0">
                          <a:solidFill>
                            <a:srgbClr val="000000"/>
                          </a:solidFill>
                          <a:effectLst/>
                          <a:latin typeface="Avenir Book"/>
                        </a:rPr>
                        <a:t>PS-M1</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ctr"/>
                      <a:r>
                        <a:rPr lang="es-419" sz="850" b="0" i="0" u="none" strike="noStrike" dirty="0">
                          <a:solidFill>
                            <a:srgbClr val="000000"/>
                          </a:solidFill>
                          <a:effectLst/>
                          <a:latin typeface="Avenir Book"/>
                        </a:rPr>
                        <a:t>ADAPTADOR DE PARED 24VCD</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1</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$25.00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$25.00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667260456"/>
                  </a:ext>
                </a:extLst>
              </a:tr>
              <a:tr h="161365">
                <a:tc>
                  <a:txBody>
                    <a:bodyPr/>
                    <a:lstStyle/>
                    <a:p>
                      <a:pPr algn="l" fontAlgn="ctr"/>
                      <a:r>
                        <a:rPr lang="es-419" sz="850" b="0" i="0" u="none" strike="noStrike" dirty="0">
                          <a:solidFill>
                            <a:srgbClr val="000000"/>
                          </a:solidFill>
                          <a:effectLst/>
                          <a:latin typeface="Avenir Book"/>
                        </a:rPr>
                        <a:t>US-48-750W</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419" sz="850" b="0" i="0" u="none" strike="noStrike" dirty="0">
                          <a:solidFill>
                            <a:srgbClr val="000000"/>
                          </a:solidFill>
                          <a:effectLst/>
                          <a:latin typeface="Avenir Book"/>
                        </a:rPr>
                        <a:t>SWITCH US-48-750W UBIQUITI</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$1,425.00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$14,250.00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14440541"/>
                  </a:ext>
                </a:extLst>
              </a:tr>
              <a:tr h="225911">
                <a:tc>
                  <a:txBody>
                    <a:bodyPr/>
                    <a:lstStyle/>
                    <a:p>
                      <a:pPr algn="l" fontAlgn="ctr"/>
                      <a:r>
                        <a:rPr lang="es-419" sz="850" b="0" i="0" u="none" strike="noStrike" dirty="0">
                          <a:solidFill>
                            <a:srgbClr val="000000"/>
                          </a:solidFill>
                          <a:effectLst/>
                          <a:latin typeface="Avenir Book"/>
                        </a:rPr>
                        <a:t>PDU15SW10ATNET</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ctr"/>
                      <a:r>
                        <a:rPr lang="es-ES" sz="850" b="0" i="0" u="none" strike="noStrike" dirty="0">
                          <a:solidFill>
                            <a:srgbClr val="000000"/>
                          </a:solidFill>
                          <a:effectLst/>
                          <a:latin typeface="Avenir Book"/>
                        </a:rPr>
                        <a:t>PDU PARA DISTRIBUCIÓN DE ENERGÍA ATS CON FUENTE SWITCHEADA REDUNDANTE AUTOTRANSFERIBLE Y MONITOREO REMOTO CON 10 TOMAS NEMA 5-15R TRASERAS Y 2 CLAVIJAS NEMA 5-15P</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1</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$675.00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$675.00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548977506"/>
                  </a:ext>
                </a:extLst>
              </a:tr>
              <a:tr h="161365">
                <a:tc>
                  <a:txBody>
                    <a:bodyPr/>
                    <a:lstStyle/>
                    <a:p>
                      <a:pPr algn="l" fontAlgn="ctr"/>
                      <a:r>
                        <a:rPr lang="es-419" sz="850" b="0" i="0" u="none" strike="noStrike" dirty="0">
                          <a:solidFill>
                            <a:srgbClr val="000000"/>
                          </a:solidFill>
                          <a:effectLst/>
                          <a:latin typeface="Avenir Book"/>
                        </a:rPr>
                        <a:t>US-24-500W</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419" sz="850" b="0" i="0" u="none" strike="noStrike" dirty="0">
                          <a:solidFill>
                            <a:srgbClr val="000000"/>
                          </a:solidFill>
                          <a:effectLst/>
                          <a:latin typeface="Avenir Book"/>
                        </a:rPr>
                        <a:t>SWITCH UBIQUITI US-24-500W</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2</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$725.00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$1,450.00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48195747"/>
                  </a:ext>
                </a:extLst>
              </a:tr>
              <a:tr h="161365">
                <a:tc>
                  <a:txBody>
                    <a:bodyPr/>
                    <a:lstStyle/>
                    <a:p>
                      <a:pPr algn="l" fontAlgn="ctr"/>
                      <a:r>
                        <a:rPr lang="es-419" sz="850" b="0" i="0" u="none" strike="noStrike" dirty="0">
                          <a:solidFill>
                            <a:srgbClr val="000000"/>
                          </a:solidFill>
                          <a:effectLst/>
                          <a:latin typeface="Avenir Book"/>
                        </a:rPr>
                        <a:t>US-48</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ctr"/>
                      <a:r>
                        <a:rPr lang="es-ES" sz="850" b="0" i="0" u="none" strike="noStrike" dirty="0">
                          <a:solidFill>
                            <a:srgbClr val="000000"/>
                          </a:solidFill>
                          <a:effectLst/>
                          <a:latin typeface="Avenir Book"/>
                        </a:rPr>
                        <a:t>SWITCH UNIFI ADMINISTRABLE DE 48 PUERTOS 10/100/1000, 2 SFP Y 2 SFP+, SIN POE</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3</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$600.00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$1,800.00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251855294"/>
                  </a:ext>
                </a:extLst>
              </a:tr>
              <a:tr h="161365">
                <a:tc>
                  <a:txBody>
                    <a:bodyPr/>
                    <a:lstStyle/>
                    <a:p>
                      <a:pPr algn="l" fontAlgn="ctr"/>
                      <a:r>
                        <a:rPr lang="es-419" sz="850" b="0" i="0" u="none" strike="noStrike" dirty="0">
                          <a:solidFill>
                            <a:srgbClr val="000000"/>
                          </a:solidFill>
                          <a:effectLst/>
                          <a:latin typeface="Avenir Book"/>
                        </a:rPr>
                        <a:t>US-24</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419" sz="850" b="0" i="0" u="none" strike="noStrike" dirty="0">
                          <a:solidFill>
                            <a:srgbClr val="000000"/>
                          </a:solidFill>
                          <a:effectLst/>
                          <a:latin typeface="Avenir Book"/>
                        </a:rPr>
                        <a:t>SWITCH UNIFI CAPA 2 ADMINISTRABLE DE 26 PUERTOS GIGABIT (24 ETH. Y 2 SFP) THROUGHPUT 38.69 MPPS</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$315.00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$315.00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36764332"/>
                  </a:ext>
                </a:extLst>
              </a:tr>
              <a:tr h="225911">
                <a:tc>
                  <a:txBody>
                    <a:bodyPr/>
                    <a:lstStyle/>
                    <a:p>
                      <a:pPr algn="l" fontAlgn="ctr"/>
                      <a:r>
                        <a:rPr lang="es-419" sz="850" b="0" i="0" u="none" strike="noStrike" dirty="0">
                          <a:solidFill>
                            <a:srgbClr val="000000"/>
                          </a:solidFill>
                          <a:effectLst/>
                          <a:latin typeface="Avenir Book"/>
                        </a:rPr>
                        <a:t>UAS-XG</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ctr"/>
                      <a:r>
                        <a:rPr lang="es-ES" sz="850" b="0" i="0" u="none" strike="noStrike" dirty="0">
                          <a:solidFill>
                            <a:srgbClr val="000000"/>
                          </a:solidFill>
                          <a:effectLst/>
                          <a:latin typeface="Avenir Book"/>
                        </a:rPr>
                        <a:t>SERVIDOR DE APLICACIONES UNIFI PARA EQUIPOS DE WI-FI Y VIDEO, ALMACENAMIENTO DE 4 TB Y MEMORIA RAM DE 32 GB, GESTIONA HASTA 50 CÁMARAS UNIFI 2,000 ACCESSPOINT UNIFI</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1</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$2,600.00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$2,600.00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228036185"/>
                  </a:ext>
                </a:extLst>
              </a:tr>
              <a:tr h="225911">
                <a:tc>
                  <a:txBody>
                    <a:bodyPr/>
                    <a:lstStyle/>
                    <a:p>
                      <a:pPr algn="l" fontAlgn="ctr"/>
                      <a:r>
                        <a:rPr lang="es-419" sz="850" b="0" i="0" u="none" strike="noStrike" dirty="0">
                          <a:solidFill>
                            <a:srgbClr val="000000"/>
                          </a:solidFill>
                          <a:effectLst/>
                          <a:latin typeface="Avenir Book"/>
                        </a:rPr>
                        <a:t>FJ2-LCLC5V-03AQ</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419" sz="850" b="0" i="0" u="none" strike="noStrike" dirty="0">
                          <a:solidFill>
                            <a:srgbClr val="000000"/>
                          </a:solidFill>
                          <a:effectLst/>
                          <a:latin typeface="Avenir Book"/>
                        </a:rPr>
                        <a:t>JUMPER DE FIBRA ÓPTICA MULTIMODO 50/125 XGLO OM4, LC-LC DUPLEX, OFNR, COLOR AQUA, 3 METROS</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26</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$50.00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$1,300.00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428188"/>
                  </a:ext>
                </a:extLst>
              </a:tr>
              <a:tr h="161365">
                <a:tc>
                  <a:txBody>
                    <a:bodyPr/>
                    <a:lstStyle/>
                    <a:p>
                      <a:pPr algn="l" fontAlgn="ctr"/>
                      <a:r>
                        <a:rPr lang="es-419" sz="850" b="0" i="0" u="none" strike="noStrike" dirty="0">
                          <a:solidFill>
                            <a:srgbClr val="000000"/>
                          </a:solidFill>
                          <a:effectLst/>
                          <a:latin typeface="Avenir Book"/>
                        </a:rPr>
                        <a:t>UDC-3</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ctr"/>
                      <a:r>
                        <a:rPr lang="es-ES" sz="850" b="0" i="0" u="none" strike="noStrike" dirty="0">
                          <a:solidFill>
                            <a:srgbClr val="000000"/>
                          </a:solidFill>
                          <a:effectLst/>
                          <a:latin typeface="Avenir Book"/>
                        </a:rPr>
                        <a:t>JUMPER UNIFI DE 3 METROS PARA CONEXIÓN DIRECTA SFP+</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17</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$40.00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$680.00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838881240"/>
                  </a:ext>
                </a:extLst>
              </a:tr>
              <a:tr h="225911">
                <a:tc>
                  <a:txBody>
                    <a:bodyPr/>
                    <a:lstStyle/>
                    <a:p>
                      <a:pPr algn="l" fontAlgn="ctr"/>
                      <a:r>
                        <a:rPr lang="es-419" sz="850" b="0" i="0" u="none" strike="noStrike" dirty="0">
                          <a:solidFill>
                            <a:srgbClr val="000000"/>
                          </a:solidFill>
                          <a:effectLst/>
                          <a:latin typeface="Avenir Book"/>
                        </a:rPr>
                        <a:t>UF-MM-10G</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419" sz="850" b="0" i="0" u="none" strike="noStrike" dirty="0">
                          <a:solidFill>
                            <a:srgbClr val="000000"/>
                          </a:solidFill>
                          <a:effectLst/>
                          <a:latin typeface="Avenir Book"/>
                        </a:rPr>
                        <a:t>UFIBER MÓDULO SFP+ 10G, TRANSCEPTOR MINIGIBIC MULTIMODO 10 GBPS, DISTANCIA 300M, CONECTORES LC, PAQUETE DE 2 PIEZAS</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15</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$60.00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$900.00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31785163"/>
                  </a:ext>
                </a:extLst>
              </a:tr>
              <a:tr h="225911">
                <a:tc>
                  <a:txBody>
                    <a:bodyPr/>
                    <a:lstStyle/>
                    <a:p>
                      <a:pPr algn="l" fontAlgn="ctr"/>
                      <a:r>
                        <a:rPr lang="es-419" sz="850" b="0" i="0" u="none" strike="noStrike" dirty="0">
                          <a:solidFill>
                            <a:srgbClr val="000000"/>
                          </a:solidFill>
                          <a:effectLst/>
                          <a:latin typeface="Avenir Book"/>
                        </a:rPr>
                        <a:t>UAP-AC-SHD</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ctr"/>
                      <a:r>
                        <a:rPr lang="es-419" sz="850" b="0" i="0" u="none" strike="noStrike" dirty="0">
                          <a:solidFill>
                            <a:srgbClr val="000000"/>
                          </a:solidFill>
                          <a:effectLst/>
                          <a:latin typeface="Avenir Book"/>
                        </a:rPr>
                        <a:t>ACCESS POINT UNIFI DOBLE BANDA 802.11AC WAVE 2 MU-MIMO 4X4, AIRVIEW, AIRTIME, HASTA 500 CLIENTES, ANTENA BEAMFORMING, POE 802.3AT</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4</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$575.00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$2,300.00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528128150"/>
                  </a:ext>
                </a:extLst>
              </a:tr>
              <a:tr h="161365">
                <a:tc>
                  <a:txBody>
                    <a:bodyPr/>
                    <a:lstStyle/>
                    <a:p>
                      <a:pPr algn="l" fontAlgn="ctr"/>
                      <a:r>
                        <a:rPr lang="es-419" sz="850" b="0" i="0" u="none" strike="noStrike" dirty="0">
                          <a:solidFill>
                            <a:srgbClr val="000000"/>
                          </a:solidFill>
                          <a:effectLst/>
                          <a:latin typeface="Avenir Book"/>
                        </a:rPr>
                        <a:t>ES-48-LITE</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ES" sz="850" b="0" i="0" u="none" strike="noStrike" dirty="0">
                          <a:solidFill>
                            <a:srgbClr val="000000"/>
                          </a:solidFill>
                          <a:effectLst/>
                          <a:latin typeface="Avenir Book"/>
                        </a:rPr>
                        <a:t>SWITCH EDGEMAX ADMINISTRABLE DE 48 PUERTOS GIGABIT + 2 PUERTOS SFP GIGABIT + 2 PUERTOS SFP+ 10 GB</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$736.36</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$736.36</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78537402"/>
                  </a:ext>
                </a:extLst>
              </a:tr>
              <a:tr h="161365">
                <a:tc>
                  <a:txBody>
                    <a:bodyPr/>
                    <a:lstStyle/>
                    <a:p>
                      <a:pPr algn="l" fontAlgn="ctr"/>
                      <a:r>
                        <a:rPr lang="es-419" sz="850" b="0" i="0" u="none" strike="noStrike" dirty="0">
                          <a:solidFill>
                            <a:srgbClr val="000000"/>
                          </a:solidFill>
                          <a:effectLst/>
                          <a:latin typeface="Avenir Book"/>
                        </a:rPr>
                        <a:t>EP54V150W</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ctr"/>
                      <a:r>
                        <a:rPr lang="es-419" sz="850" b="0" i="0" u="none" strike="noStrike" dirty="0">
                          <a:solidFill>
                            <a:srgbClr val="000000"/>
                          </a:solidFill>
                          <a:effectLst/>
                          <a:latin typeface="Avenir Book"/>
                        </a:rPr>
                        <a:t>FUENTE DE PODER EDGEPOWER, 54V, 150W PARA EDGEPOINT</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1</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$323.91</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850" b="0" i="0" u="none" strike="noStrike" dirty="0">
                          <a:solidFill>
                            <a:srgbClr val="000000"/>
                          </a:solidFill>
                          <a:effectLst/>
                          <a:latin typeface="Avenir Book"/>
                        </a:rPr>
                        <a:t>$323.91</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442742383"/>
                  </a:ext>
                </a:extLst>
              </a:tr>
              <a:tr h="161365">
                <a:tc>
                  <a:txBody>
                    <a:bodyPr/>
                    <a:lstStyle/>
                    <a:p>
                      <a:pPr algn="l" fontAlgn="ctr"/>
                      <a:r>
                        <a:rPr lang="es-419" sz="850" b="0" i="0" u="none" strike="noStrike" dirty="0">
                          <a:solidFill>
                            <a:srgbClr val="000000"/>
                          </a:solidFill>
                          <a:effectLst/>
                          <a:latin typeface="Avenir Book"/>
                        </a:rPr>
                        <a:t>UAPNANOHD</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419" sz="850" b="0" i="0" u="none" strike="noStrike" dirty="0">
                          <a:solidFill>
                            <a:srgbClr val="000000"/>
                          </a:solidFill>
                          <a:effectLst/>
                          <a:latin typeface="Avenir Book"/>
                        </a:rPr>
                        <a:t>ANTENA UBIQUITI UAP NANOHD</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110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$263.17</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$28,948.92</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82992370"/>
                  </a:ext>
                </a:extLst>
              </a:tr>
              <a:tr h="225911">
                <a:tc>
                  <a:txBody>
                    <a:bodyPr/>
                    <a:lstStyle/>
                    <a:p>
                      <a:pPr algn="l" fontAlgn="ctr"/>
                      <a:r>
                        <a:rPr lang="es-419" sz="850" b="0" i="0" u="none" strike="noStrike" dirty="0">
                          <a:solidFill>
                            <a:srgbClr val="000000"/>
                          </a:solidFill>
                          <a:effectLst/>
                          <a:latin typeface="Avenir Book"/>
                        </a:rPr>
                        <a:t> </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gridSpan="4">
                  <a:txBody>
                    <a:bodyPr/>
                    <a:lstStyle/>
                    <a:p>
                      <a:pPr algn="l" fontAlgn="ctr"/>
                      <a:r>
                        <a:rPr lang="es-ES" sz="850" b="1" i="1" u="none" strike="noStrike" dirty="0">
                          <a:solidFill>
                            <a:srgbClr val="000000"/>
                          </a:solidFill>
                          <a:effectLst/>
                          <a:latin typeface="Avenir Book"/>
                        </a:rPr>
                        <a:t>INCLUYE SUSCRIPCIÓN PERPETUA LA CUAL PERMITE EL USO Y EXPLOTACIÓN DE TODAS LAS CARACTERISTICAS DE LA SOLUCIÓN POR TIEMPO ILIMITADO.</a:t>
                      </a:r>
                      <a:endParaRPr lang="es-419" sz="850" b="0" i="0" u="none" strike="noStrike" dirty="0">
                        <a:solidFill>
                          <a:srgbClr val="000000"/>
                        </a:solidFill>
                        <a:effectLst/>
                        <a:latin typeface="Avenir Book"/>
                      </a:endParaRP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hMerge="1">
                  <a:txBody>
                    <a:bodyPr/>
                    <a:lstStyle/>
                    <a:p>
                      <a:pPr algn="ctr" fontAlgn="ctr"/>
                      <a:endParaRPr lang="es-419" sz="800" b="0" i="0" u="none" strike="noStrike" dirty="0">
                        <a:solidFill>
                          <a:srgbClr val="000000"/>
                        </a:solidFill>
                        <a:effectLst/>
                        <a:latin typeface="Avenir Book"/>
                      </a:endParaRP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hMerge="1">
                  <a:txBody>
                    <a:bodyPr/>
                    <a:lstStyle/>
                    <a:p>
                      <a:pPr algn="ctr" fontAlgn="ctr"/>
                      <a:endParaRPr lang="es-419" sz="800" b="0" i="0" u="none" strike="noStrike" dirty="0">
                        <a:solidFill>
                          <a:srgbClr val="000000"/>
                        </a:solidFill>
                        <a:effectLst/>
                        <a:latin typeface="Avenir Book"/>
                      </a:endParaRP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hMerge="1">
                  <a:txBody>
                    <a:bodyPr/>
                    <a:lstStyle/>
                    <a:p>
                      <a:pPr algn="ctr" fontAlgn="ctr"/>
                      <a:endParaRPr lang="es-419" sz="800" b="0" i="0" u="none" strike="noStrike" dirty="0">
                        <a:solidFill>
                          <a:srgbClr val="000000"/>
                        </a:solidFill>
                        <a:effectLst/>
                        <a:latin typeface="Avenir Book"/>
                      </a:endParaRP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3980239645"/>
                  </a:ext>
                </a:extLst>
              </a:tr>
              <a:tr h="451821">
                <a:tc>
                  <a:txBody>
                    <a:bodyPr/>
                    <a:lstStyle/>
                    <a:p>
                      <a:pPr algn="l" fontAlgn="ctr"/>
                      <a:r>
                        <a:rPr lang="es-419" sz="850" b="0" i="0" u="none" strike="noStrike" dirty="0">
                          <a:solidFill>
                            <a:srgbClr val="000000"/>
                          </a:solidFill>
                          <a:effectLst/>
                          <a:latin typeface="Avenir Book"/>
                        </a:rPr>
                        <a:t> </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4">
                  <a:txBody>
                    <a:bodyPr/>
                    <a:lstStyle/>
                    <a:p>
                      <a:pPr algn="l" fontAlgn="ctr"/>
                      <a:r>
                        <a:rPr lang="es-ES" sz="850" b="1" i="1" u="none" strike="noStrike" dirty="0">
                          <a:solidFill>
                            <a:srgbClr val="000000"/>
                          </a:solidFill>
                          <a:effectLst/>
                          <a:latin typeface="Avenir Book"/>
                        </a:rPr>
                        <a:t>NOTA: ESTA ES UNA SOLUCIÓN QUE COMPLEMENTA Y ADICIONA LOS EQUIPOS EXISTENTES HOY EN DÍA EN EL COLEGIO. LOS EQUIPOS ACTUALES YA HAN SIDO PROBADOS Y SE ENCUENTRAN EN LA ETAPA DE PRODUCCIÓN POR LO QUE NO SE RECOMIENDA DESMONTAR NI ELIMINAR LOS EQUIPOS QUE ACTUALMENTE SE ENCUENTRAN EN PRODUCCIÓN.</a:t>
                      </a:r>
                      <a:endParaRPr lang="es-419" sz="850" b="0" i="0" u="none" strike="noStrike" dirty="0">
                        <a:solidFill>
                          <a:srgbClr val="000000"/>
                        </a:solidFill>
                        <a:effectLst/>
                        <a:latin typeface="Avenir Book"/>
                      </a:endParaRP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s-419" sz="800" b="0" i="0" u="none" strike="noStrike" dirty="0">
                        <a:solidFill>
                          <a:srgbClr val="000000"/>
                        </a:solidFill>
                        <a:effectLst/>
                        <a:latin typeface="Avenir Book"/>
                      </a:endParaRP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s-419" sz="800" b="0" i="0" u="none" strike="noStrike" dirty="0">
                        <a:solidFill>
                          <a:srgbClr val="000000"/>
                        </a:solidFill>
                        <a:effectLst/>
                        <a:latin typeface="Avenir Book"/>
                      </a:endParaRP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pPr algn="ctr" fontAlgn="ctr"/>
                      <a:endParaRPr lang="es-419" sz="800" b="0" i="0" u="none" strike="noStrike" dirty="0">
                        <a:solidFill>
                          <a:srgbClr val="000000"/>
                        </a:solidFill>
                        <a:effectLst/>
                        <a:latin typeface="Avenir Book"/>
                      </a:endParaRP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8094130"/>
                  </a:ext>
                </a:extLst>
              </a:tr>
              <a:tr h="225911">
                <a:tc>
                  <a:txBody>
                    <a:bodyPr/>
                    <a:lstStyle/>
                    <a:p>
                      <a:pPr algn="l" fontAlgn="ctr"/>
                      <a:r>
                        <a:rPr lang="es-419" sz="850" b="0" i="0" u="none" strike="noStrike" dirty="0">
                          <a:solidFill>
                            <a:srgbClr val="000000"/>
                          </a:solidFill>
                          <a:effectLst/>
                          <a:latin typeface="Avenir Book"/>
                        </a:rPr>
                        <a:t>PFSENSE</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419" sz="850" b="0" i="0" u="none" strike="noStrike" dirty="0">
                          <a:solidFill>
                            <a:srgbClr val="000000"/>
                          </a:solidFill>
                          <a:effectLst/>
                          <a:latin typeface="Avenir Book"/>
                        </a:rPr>
                        <a:t>FIREWALL X86 8 PUERTOS GIGABIT CON PFSENSEPROCESADOR INTEL CORE I7MEMORIA RAM DE 16GBUNIDAD SSD DE 64 GB LICENCIA PERPETUA | PARA ALTA DISPONIBILIDAD</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$1,650.00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850" b="0" i="0" u="none" strike="noStrike" dirty="0">
                          <a:solidFill>
                            <a:srgbClr val="000000"/>
                          </a:solidFill>
                          <a:effectLst/>
                          <a:latin typeface="Avenir Book"/>
                        </a:rPr>
                        <a:t>$1,650.00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07673482"/>
                  </a:ext>
                </a:extLst>
              </a:tr>
              <a:tr h="161365">
                <a:tc gridSpan="4">
                  <a:txBody>
                    <a:bodyPr/>
                    <a:lstStyle/>
                    <a:p>
                      <a:pPr algn="r" fontAlgn="ctr"/>
                      <a:r>
                        <a:rPr lang="es-419" sz="850" b="1" i="0" u="none" strike="noStrike" dirty="0">
                          <a:solidFill>
                            <a:srgbClr val="000000"/>
                          </a:solidFill>
                          <a:effectLst/>
                          <a:latin typeface="Avenir Book"/>
                        </a:rPr>
                        <a:t>SUBTOTAL EN US DOLLARS</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hMerge="1">
                  <a:txBody>
                    <a:bodyPr/>
                    <a:lstStyle/>
                    <a:p>
                      <a:endParaRPr lang="es-MX"/>
                    </a:p>
                  </a:txBody>
                  <a:tcPr/>
                </a:tc>
                <a:tc hMerge="1">
                  <a:txBody>
                    <a:bodyPr/>
                    <a:lstStyle/>
                    <a:p>
                      <a:endParaRPr lang="es-MX"/>
                    </a:p>
                  </a:txBody>
                  <a:tcPr/>
                </a:tc>
                <a:tc hMerge="1">
                  <a:txBody>
                    <a:bodyPr/>
                    <a:lstStyle/>
                    <a:p>
                      <a:endParaRPr lang="es-MX"/>
                    </a:p>
                  </a:txBody>
                  <a:tcPr/>
                </a:tc>
                <a:tc>
                  <a:txBody>
                    <a:bodyPr/>
                    <a:lstStyle/>
                    <a:p>
                      <a:pPr algn="ctr" fontAlgn="ctr"/>
                      <a:r>
                        <a:rPr lang="es-419" sz="850" b="1" i="1" u="none" strike="noStrike" dirty="0">
                          <a:solidFill>
                            <a:srgbClr val="000000"/>
                          </a:solidFill>
                          <a:effectLst/>
                          <a:latin typeface="Avenir Book"/>
                        </a:rPr>
                        <a:t>$58,679.20</a:t>
                      </a:r>
                    </a:p>
                  </a:txBody>
                  <a:tcPr marL="8068" marR="8068" marT="80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2654897463"/>
                  </a:ext>
                </a:extLst>
              </a:tr>
            </a:tbl>
          </a:graphicData>
        </a:graphic>
      </p:graphicFrame>
    </p:spTree>
    <p:extLst>
      <p:ext uri="{BB962C8B-B14F-4D97-AF65-F5344CB8AC3E}">
        <p14:creationId xmlns:p14="http://schemas.microsoft.com/office/powerpoint/2010/main" val="772154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8746" y="113691"/>
            <a:ext cx="8229600" cy="945675"/>
          </a:xfrm>
        </p:spPr>
        <p:txBody>
          <a:bodyPr>
            <a:normAutofit/>
          </a:bodyPr>
          <a:lstStyle/>
          <a:p>
            <a:pPr marL="0" lvl="0" indent="0" algn="ctr" defTabSz="914400">
              <a:spcBef>
                <a:spcPts val="0"/>
              </a:spcBef>
              <a:buNone/>
              <a:defRPr/>
            </a:pPr>
            <a:r>
              <a:rPr lang="es-ES" sz="28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400" b="1" dirty="0">
                <a:solidFill>
                  <a:schemeClr val="accent1">
                    <a:lumMod val="50000"/>
                  </a:schemeClr>
                </a:solidFill>
                <a:latin typeface="Avenir Book"/>
                <a:ea typeface="Avenir Book" charset="0"/>
                <a:cs typeface="Avenir Book" charset="0"/>
              </a:rPr>
              <a:t>UBIQUITI UNIFI – </a:t>
            </a:r>
            <a:r>
              <a:rPr lang="es-ES" sz="2200" b="1" dirty="0">
                <a:solidFill>
                  <a:schemeClr val="accent1">
                    <a:lumMod val="50000"/>
                  </a:schemeClr>
                </a:solidFill>
                <a:latin typeface="Avenir Book"/>
                <a:ea typeface="Avenir Book" charset="0"/>
                <a:cs typeface="Avenir Book" charset="0"/>
              </a:rPr>
              <a:t>Proposición Técnica y Económica</a:t>
            </a:r>
          </a:p>
          <a:p>
            <a:pPr marL="0" lvl="0" indent="0" algn="ctr" defTabSz="914400">
              <a:spcBef>
                <a:spcPts val="0"/>
              </a:spcBef>
              <a:buNone/>
              <a:defRPr/>
            </a:pPr>
            <a:endParaRPr lang="es-ES_tradnl" sz="3000" b="1" dirty="0">
              <a:latin typeface="Avenir Book"/>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092" y="5971739"/>
            <a:ext cx="2590099" cy="783777"/>
          </a:xfrm>
          <a:prstGeom prst="rect">
            <a:avLst/>
          </a:prstGeom>
        </p:spPr>
      </p:pic>
      <p:pic>
        <p:nvPicPr>
          <p:cNvPr id="8" name="Imagen 7">
            <a:extLst>
              <a:ext uri="{FF2B5EF4-FFF2-40B4-BE49-F238E27FC236}">
                <a16:creationId xmlns:a16="http://schemas.microsoft.com/office/drawing/2014/main" id="{BD6E3380-0914-4512-AD1C-4603CDDB1143}"/>
              </a:ext>
            </a:extLst>
          </p:cNvPr>
          <p:cNvPicPr>
            <a:picLocks noChangeAspect="1"/>
          </p:cNvPicPr>
          <p:nvPr/>
        </p:nvPicPr>
        <p:blipFill>
          <a:blip r:embed="rId3"/>
          <a:stretch>
            <a:fillRect/>
          </a:stretch>
        </p:blipFill>
        <p:spPr>
          <a:xfrm>
            <a:off x="288505" y="6010227"/>
            <a:ext cx="1545300" cy="706800"/>
          </a:xfrm>
          <a:prstGeom prst="rect">
            <a:avLst/>
          </a:prstGeom>
        </p:spPr>
      </p:pic>
      <p:sp>
        <p:nvSpPr>
          <p:cNvPr id="5" name="Rectángulo 4">
            <a:extLst>
              <a:ext uri="{FF2B5EF4-FFF2-40B4-BE49-F238E27FC236}">
                <a16:creationId xmlns:a16="http://schemas.microsoft.com/office/drawing/2014/main" id="{C8DFCAF7-04FB-45ED-ACA6-6DEAF0CC13FF}"/>
              </a:ext>
            </a:extLst>
          </p:cNvPr>
          <p:cNvSpPr/>
          <p:nvPr/>
        </p:nvSpPr>
        <p:spPr>
          <a:xfrm>
            <a:off x="177808" y="5189528"/>
            <a:ext cx="8640537" cy="646331"/>
          </a:xfrm>
          <a:prstGeom prst="rect">
            <a:avLst/>
          </a:prstGeom>
        </p:spPr>
        <p:txBody>
          <a:bodyPr wrap="square">
            <a:spAutoFit/>
          </a:bodyPr>
          <a:lstStyle/>
          <a:p>
            <a:pPr algn="ctr"/>
            <a:r>
              <a:rPr lang="es-ES_tradnl" b="1" i="1" dirty="0">
                <a:solidFill>
                  <a:schemeClr val="tx2">
                    <a:lumMod val="75000"/>
                  </a:schemeClr>
                </a:solidFill>
                <a:latin typeface="Avenir Book"/>
                <a:ea typeface="Avenir Book" charset="0"/>
                <a:cs typeface="Avenir Book" charset="0"/>
              </a:rPr>
              <a:t>PRECIOS EN US DOLLARS MÁS 16% IVA</a:t>
            </a:r>
          </a:p>
          <a:p>
            <a:pPr algn="ctr"/>
            <a:r>
              <a:rPr lang="es-ES_tradnl" b="1" i="1" dirty="0">
                <a:solidFill>
                  <a:schemeClr val="tx2">
                    <a:lumMod val="75000"/>
                  </a:schemeClr>
                </a:solidFill>
                <a:latin typeface="Avenir Book"/>
                <a:ea typeface="Avenir Book" charset="0"/>
                <a:cs typeface="Avenir Book" charset="0"/>
              </a:rPr>
              <a:t>MONTO NO INCLUYE INSTALACIONES DE CABLEADO ESTRUCTURADO</a:t>
            </a:r>
          </a:p>
        </p:txBody>
      </p:sp>
      <p:sp>
        <p:nvSpPr>
          <p:cNvPr id="9" name="CuadroTexto 8">
            <a:extLst>
              <a:ext uri="{FF2B5EF4-FFF2-40B4-BE49-F238E27FC236}">
                <a16:creationId xmlns:a16="http://schemas.microsoft.com/office/drawing/2014/main" id="{73EDB3BC-E6D5-4823-9381-A877BF132310}"/>
              </a:ext>
            </a:extLst>
          </p:cNvPr>
          <p:cNvSpPr txBox="1"/>
          <p:nvPr/>
        </p:nvSpPr>
        <p:spPr>
          <a:xfrm>
            <a:off x="177808" y="1340159"/>
            <a:ext cx="8640537" cy="2492990"/>
          </a:xfrm>
          <a:prstGeom prst="rect">
            <a:avLst/>
          </a:prstGeom>
          <a:noFill/>
        </p:spPr>
        <p:txBody>
          <a:bodyPr wrap="square" rtlCol="0">
            <a:spAutoFit/>
          </a:bodyPr>
          <a:lstStyle/>
          <a:p>
            <a:r>
              <a:rPr lang="es-ES" sz="1600" b="1" dirty="0">
                <a:solidFill>
                  <a:schemeClr val="accent1">
                    <a:lumMod val="50000"/>
                  </a:schemeClr>
                </a:solidFill>
                <a:latin typeface="Avenir Book"/>
                <a:cs typeface="Avenir Book"/>
              </a:rPr>
              <a:t>Implementación de la Solución							MONTO USD$ 25,000.00</a:t>
            </a:r>
            <a:endParaRPr lang="es-ES" sz="1400" dirty="0">
              <a:solidFill>
                <a:schemeClr val="accent1">
                  <a:lumMod val="50000"/>
                </a:schemeClr>
              </a:solidFill>
              <a:latin typeface="Avenir Book"/>
              <a:cs typeface="Avenir Book"/>
            </a:endParaRPr>
          </a:p>
          <a:p>
            <a:pPr marL="742950" lvl="1" indent="-285750">
              <a:buFont typeface="Arial" panose="020B0604020202020204" pitchFamily="34" charset="0"/>
              <a:buChar char="•"/>
            </a:pPr>
            <a:r>
              <a:rPr lang="es-MX" sz="1400" dirty="0">
                <a:solidFill>
                  <a:schemeClr val="accent1">
                    <a:lumMod val="50000"/>
                  </a:schemeClr>
                </a:solidFill>
                <a:latin typeface="Avenir Book"/>
                <a:cs typeface="Avenir Book"/>
              </a:rPr>
              <a:t>Tiempo de Implementación – 4 a 6 Semanas</a:t>
            </a:r>
          </a:p>
          <a:p>
            <a:pPr marL="742950" lvl="1" indent="-285750">
              <a:buFont typeface="Arial" panose="020B0604020202020204" pitchFamily="34" charset="0"/>
              <a:buChar char="•"/>
            </a:pPr>
            <a:r>
              <a:rPr lang="es-MX" sz="1400" i="1" dirty="0">
                <a:solidFill>
                  <a:schemeClr val="accent1">
                    <a:lumMod val="50000"/>
                  </a:schemeClr>
                </a:solidFill>
                <a:latin typeface="Avenir Book"/>
                <a:cs typeface="Avenir Book"/>
              </a:rPr>
              <a:t>INCLUYE:</a:t>
            </a:r>
          </a:p>
          <a:p>
            <a:pPr marL="1200150" lvl="2" indent="-285750">
              <a:buFont typeface="Arial" panose="020B0604020202020204" pitchFamily="34" charset="0"/>
              <a:buChar char="•"/>
            </a:pPr>
            <a:r>
              <a:rPr lang="es-ES" sz="1400" i="1" dirty="0">
                <a:solidFill>
                  <a:schemeClr val="accent1">
                    <a:lumMod val="50000"/>
                  </a:schemeClr>
                </a:solidFill>
                <a:latin typeface="Avenir Book"/>
                <a:cs typeface="Avenir Book"/>
              </a:rPr>
              <a:t>Memoria técnica con todos los procesos utilizados para el aseguramiento de una correcta instalación.</a:t>
            </a:r>
          </a:p>
          <a:p>
            <a:pPr marL="1200150" lvl="2" indent="-285750">
              <a:buFont typeface="Arial" panose="020B0604020202020204" pitchFamily="34" charset="0"/>
              <a:buChar char="•"/>
            </a:pPr>
            <a:r>
              <a:rPr lang="es-ES" sz="1400" i="1" dirty="0">
                <a:solidFill>
                  <a:schemeClr val="accent1">
                    <a:lumMod val="50000"/>
                  </a:schemeClr>
                </a:solidFill>
                <a:latin typeface="Avenir Book"/>
                <a:cs typeface="Avenir Book"/>
              </a:rPr>
              <a:t>Verificación y actualizaciones de drivers y firmware a los últimos niveles.</a:t>
            </a:r>
          </a:p>
          <a:p>
            <a:pPr marL="1200150" lvl="2" indent="-285750">
              <a:buFont typeface="Arial" panose="020B0604020202020204" pitchFamily="34" charset="0"/>
              <a:buChar char="•"/>
            </a:pPr>
            <a:r>
              <a:rPr lang="es-ES" sz="1400" i="1" dirty="0">
                <a:solidFill>
                  <a:schemeClr val="accent1">
                    <a:lumMod val="50000"/>
                  </a:schemeClr>
                </a:solidFill>
                <a:latin typeface="Avenir Book"/>
                <a:cs typeface="Avenir Book"/>
              </a:rPr>
              <a:t>Pruebas de funcionalidad del hardware-software y la solución completa descrita en este documento.</a:t>
            </a:r>
          </a:p>
          <a:p>
            <a:pPr marL="1200150" lvl="2" indent="-285750">
              <a:buFont typeface="Arial" panose="020B0604020202020204" pitchFamily="34" charset="0"/>
              <a:buChar char="•"/>
            </a:pPr>
            <a:endParaRPr lang="es-MX" sz="1400" i="1" dirty="0">
              <a:solidFill>
                <a:schemeClr val="accent1">
                  <a:lumMod val="50000"/>
                </a:schemeClr>
              </a:solidFill>
              <a:latin typeface="Avenir Book"/>
              <a:cs typeface="Avenir Book"/>
            </a:endParaRPr>
          </a:p>
          <a:p>
            <a:pPr marL="742950" lvl="1" indent="-285750">
              <a:buFont typeface="Arial" panose="020B0604020202020204" pitchFamily="34" charset="0"/>
              <a:buChar char="•"/>
            </a:pPr>
            <a:endParaRPr lang="es-MX" sz="1400" i="1" dirty="0">
              <a:solidFill>
                <a:schemeClr val="accent1">
                  <a:lumMod val="50000"/>
                </a:schemeClr>
              </a:solidFill>
              <a:latin typeface="Avenir Book"/>
              <a:cs typeface="Avenir Book"/>
            </a:endParaRPr>
          </a:p>
          <a:p>
            <a:pPr marL="742950" lvl="1" indent="-285750">
              <a:buFont typeface="Arial" panose="020B0604020202020204" pitchFamily="34" charset="0"/>
              <a:buChar char="•"/>
            </a:pPr>
            <a:r>
              <a:rPr lang="es-MX" sz="1400" i="1" dirty="0">
                <a:solidFill>
                  <a:schemeClr val="accent1">
                    <a:lumMod val="50000"/>
                  </a:schemeClr>
                </a:solidFill>
                <a:latin typeface="Avenir Book"/>
                <a:cs typeface="Avenir Book"/>
              </a:rPr>
              <a:t>NOTA: Las antenas cuentan con puerto doble de red por lo que será necesario en una segunda etapa cotizar el cableado adicional que se requiera.</a:t>
            </a:r>
            <a:endParaRPr lang="es-ES" sz="1400" i="1" dirty="0">
              <a:solidFill>
                <a:schemeClr val="accent1">
                  <a:lumMod val="50000"/>
                </a:schemeClr>
              </a:solidFill>
              <a:latin typeface="Avenir Book"/>
              <a:cs typeface="Avenir Book"/>
            </a:endParaRPr>
          </a:p>
          <a:p>
            <a:pPr marL="742950" lvl="1" indent="-285750">
              <a:buFont typeface="Arial" panose="020B0604020202020204" pitchFamily="34" charset="0"/>
              <a:buChar char="•"/>
            </a:pPr>
            <a:endParaRPr lang="es-ES" sz="1400" dirty="0">
              <a:solidFill>
                <a:schemeClr val="accent1">
                  <a:lumMod val="50000"/>
                </a:schemeClr>
              </a:solidFill>
              <a:latin typeface="Avenir Book"/>
              <a:cs typeface="Avenir Book"/>
            </a:endParaRPr>
          </a:p>
        </p:txBody>
      </p:sp>
    </p:spTree>
    <p:extLst>
      <p:ext uri="{BB962C8B-B14F-4D97-AF65-F5344CB8AC3E}">
        <p14:creationId xmlns:p14="http://schemas.microsoft.com/office/powerpoint/2010/main" val="265772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4800" y="-250257"/>
            <a:ext cx="8229600" cy="1814140"/>
          </a:xfrm>
        </p:spPr>
        <p:txBody>
          <a:bodyPr>
            <a:normAutofit/>
          </a:bodyPr>
          <a:lstStyle/>
          <a:p>
            <a:pPr marL="0" lvl="0" indent="0" defTabSz="914400">
              <a:spcBef>
                <a:spcPts val="0"/>
              </a:spcBef>
              <a:buNone/>
              <a:defRPr/>
            </a:pPr>
            <a:endParaRPr lang="es-ES_tradnl" sz="2400" b="1" dirty="0">
              <a:solidFill>
                <a:schemeClr val="accent1">
                  <a:lumMod val="50000"/>
                </a:schemeClr>
              </a:solidFill>
              <a:latin typeface="Avenir Book"/>
            </a:endParaRPr>
          </a:p>
          <a:p>
            <a:pPr marL="0" lvl="0" indent="0" algn="ctr" defTabSz="914400">
              <a:spcBef>
                <a:spcPts val="0"/>
              </a:spcBef>
              <a:buNone/>
              <a:defRPr/>
            </a:pPr>
            <a:r>
              <a:rPr lang="es-ES" sz="44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000" b="1" dirty="0">
                <a:solidFill>
                  <a:schemeClr val="accent1">
                    <a:lumMod val="50000"/>
                  </a:schemeClr>
                </a:solidFill>
                <a:latin typeface="Avenir Book"/>
                <a:ea typeface="Avenir Book" charset="0"/>
                <a:cs typeface="Avenir Book" charset="0"/>
              </a:rPr>
              <a:t>CISCO MERAKI - Propuesta de Valor</a:t>
            </a:r>
            <a:endParaRPr lang="es-ES_tradnl" sz="20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518" y="6134490"/>
            <a:ext cx="2218882" cy="671445"/>
          </a:xfrm>
          <a:prstGeom prst="rect">
            <a:avLst/>
          </a:prstGeom>
        </p:spPr>
      </p:pic>
      <p:sp>
        <p:nvSpPr>
          <p:cNvPr id="4" name="Rectángulo 3"/>
          <p:cNvSpPr/>
          <p:nvPr/>
        </p:nvSpPr>
        <p:spPr>
          <a:xfrm>
            <a:off x="140677" y="1294896"/>
            <a:ext cx="8839201" cy="3104632"/>
          </a:xfrm>
          <a:prstGeom prst="rect">
            <a:avLst/>
          </a:prstGeom>
        </p:spPr>
        <p:txBody>
          <a:bodyPr wrap="square">
            <a:spAutoFit/>
          </a:bodyPr>
          <a:lstStyle/>
          <a:p>
            <a:pPr lvl="0" algn="just">
              <a:spcAft>
                <a:spcPts val="0"/>
              </a:spcAft>
              <a:buClr>
                <a:srgbClr val="000000"/>
              </a:buClr>
            </a:pPr>
            <a:r>
              <a:rPr lang="es-ES_tradnl" sz="1600" b="1" dirty="0">
                <a:solidFill>
                  <a:schemeClr val="tx2">
                    <a:lumMod val="75000"/>
                  </a:schemeClr>
                </a:solidFill>
                <a:latin typeface="Avenir Book"/>
                <a:ea typeface="Calibri" charset="0"/>
                <a:cs typeface="Arial" charset="0"/>
              </a:rPr>
              <a:t>Ventajas de Cisco </a:t>
            </a:r>
            <a:r>
              <a:rPr lang="es-ES_tradnl" sz="1600" b="1" dirty="0" err="1">
                <a:solidFill>
                  <a:schemeClr val="tx2">
                    <a:lumMod val="75000"/>
                  </a:schemeClr>
                </a:solidFill>
                <a:latin typeface="Avenir Book"/>
                <a:ea typeface="Calibri" charset="0"/>
                <a:cs typeface="Arial" charset="0"/>
              </a:rPr>
              <a:t>Meraki</a:t>
            </a:r>
            <a:endParaRPr lang="es-ES_tradnl" sz="1600" b="1" dirty="0">
              <a:solidFill>
                <a:schemeClr val="tx2">
                  <a:lumMod val="75000"/>
                </a:schemeClr>
              </a:solidFill>
              <a:latin typeface="Avenir Book"/>
              <a:ea typeface="Calibri" charset="0"/>
              <a:cs typeface="Arial" charset="0"/>
            </a:endParaRPr>
          </a:p>
          <a:p>
            <a:pPr lvl="1" algn="just">
              <a:buClr>
                <a:srgbClr val="000000"/>
              </a:buClr>
            </a:pPr>
            <a:r>
              <a:rPr lang="es-ES_tradnl" sz="1400" dirty="0">
                <a:solidFill>
                  <a:schemeClr val="tx2">
                    <a:lumMod val="75000"/>
                  </a:schemeClr>
                </a:solidFill>
                <a:latin typeface="Avenir Book"/>
                <a:ea typeface="Calibri" charset="0"/>
                <a:cs typeface="Arial" charset="0"/>
              </a:rPr>
              <a:t>Tecnología de Punta que comprende alta densidad, lo que permite</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Gestionar un gran volumen de usuarios concurrentemente</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Colaboración de alumnos entre varios salones y grados de manera simultanea</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Potencializa la experiencia de los alumnos y docentes</a:t>
            </a: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A diferencia de Cisco, presenta las siguientes ventajas:</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Permite la administración y gestión centralizada de todos los dispositivos</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Facilidad de uso </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Monitoreo de tráfico</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Administración de aplicaciones</a:t>
            </a:r>
          </a:p>
        </p:txBody>
      </p:sp>
      <p:pic>
        <p:nvPicPr>
          <p:cNvPr id="8" name="Imagen 7"/>
          <p:cNvPicPr>
            <a:picLocks noChangeAspect="1"/>
          </p:cNvPicPr>
          <p:nvPr/>
        </p:nvPicPr>
        <p:blipFill>
          <a:blip r:embed="rId4"/>
          <a:stretch>
            <a:fillRect/>
          </a:stretch>
        </p:blipFill>
        <p:spPr>
          <a:xfrm>
            <a:off x="7152121" y="867602"/>
            <a:ext cx="1809624" cy="1392562"/>
          </a:xfrm>
          <a:prstGeom prst="rect">
            <a:avLst/>
          </a:prstGeom>
        </p:spPr>
      </p:pic>
      <p:pic>
        <p:nvPicPr>
          <p:cNvPr id="10" name="Imagen 9">
            <a:extLst>
              <a:ext uri="{FF2B5EF4-FFF2-40B4-BE49-F238E27FC236}">
                <a16:creationId xmlns:a16="http://schemas.microsoft.com/office/drawing/2014/main" id="{6B3BB99F-23BC-4DB4-B61E-841D7F9179B6}"/>
              </a:ext>
            </a:extLst>
          </p:cNvPr>
          <p:cNvPicPr>
            <a:picLocks noChangeAspect="1"/>
          </p:cNvPicPr>
          <p:nvPr/>
        </p:nvPicPr>
        <p:blipFill>
          <a:blip r:embed="rId5"/>
          <a:stretch>
            <a:fillRect/>
          </a:stretch>
        </p:blipFill>
        <p:spPr>
          <a:xfrm>
            <a:off x="288505" y="6010227"/>
            <a:ext cx="1545300" cy="706800"/>
          </a:xfrm>
          <a:prstGeom prst="rect">
            <a:avLst/>
          </a:prstGeom>
        </p:spPr>
      </p:pic>
      <p:pic>
        <p:nvPicPr>
          <p:cNvPr id="3" name="Imagen 2">
            <a:extLst>
              <a:ext uri="{FF2B5EF4-FFF2-40B4-BE49-F238E27FC236}">
                <a16:creationId xmlns:a16="http://schemas.microsoft.com/office/drawing/2014/main" id="{4563FBE5-02FD-4CD5-8196-44A142FBAC19}"/>
              </a:ext>
            </a:extLst>
          </p:cNvPr>
          <p:cNvPicPr>
            <a:picLocks noChangeAspect="1"/>
          </p:cNvPicPr>
          <p:nvPr/>
        </p:nvPicPr>
        <p:blipFill>
          <a:blip r:embed="rId6"/>
          <a:stretch>
            <a:fillRect/>
          </a:stretch>
        </p:blipFill>
        <p:spPr>
          <a:xfrm>
            <a:off x="5393505" y="3535637"/>
            <a:ext cx="3517231" cy="2327406"/>
          </a:xfrm>
          <a:prstGeom prst="rect">
            <a:avLst/>
          </a:prstGeom>
        </p:spPr>
      </p:pic>
      <p:pic>
        <p:nvPicPr>
          <p:cNvPr id="43" name="Google Shape;590;p79">
            <a:extLst>
              <a:ext uri="{FF2B5EF4-FFF2-40B4-BE49-F238E27FC236}">
                <a16:creationId xmlns:a16="http://schemas.microsoft.com/office/drawing/2014/main" id="{930FDFAC-6C7B-4C55-9F28-6A5ADA0E0129}"/>
              </a:ext>
            </a:extLst>
          </p:cNvPr>
          <p:cNvPicPr preferRelativeResize="0"/>
          <p:nvPr/>
        </p:nvPicPr>
        <p:blipFill rotWithShape="1">
          <a:blip r:embed="rId7">
            <a:alphaModFix/>
          </a:blip>
          <a:srcRect/>
          <a:stretch/>
        </p:blipFill>
        <p:spPr>
          <a:xfrm>
            <a:off x="864800" y="4537011"/>
            <a:ext cx="2885696" cy="1238148"/>
          </a:xfrm>
          <a:prstGeom prst="rect">
            <a:avLst/>
          </a:prstGeom>
          <a:noFill/>
          <a:ln>
            <a:noFill/>
          </a:ln>
        </p:spPr>
      </p:pic>
    </p:spTree>
    <p:extLst>
      <p:ext uri="{BB962C8B-B14F-4D97-AF65-F5344CB8AC3E}">
        <p14:creationId xmlns:p14="http://schemas.microsoft.com/office/powerpoint/2010/main" val="60963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4800" y="-250257"/>
            <a:ext cx="8229600" cy="1814140"/>
          </a:xfrm>
        </p:spPr>
        <p:txBody>
          <a:bodyPr>
            <a:normAutofit/>
          </a:bodyPr>
          <a:lstStyle/>
          <a:p>
            <a:pPr marL="0" lvl="0" indent="0" defTabSz="914400">
              <a:spcBef>
                <a:spcPts val="0"/>
              </a:spcBef>
              <a:buNone/>
              <a:defRPr/>
            </a:pPr>
            <a:endParaRPr lang="es-ES_tradnl" sz="2400" b="1" dirty="0">
              <a:solidFill>
                <a:schemeClr val="accent1">
                  <a:lumMod val="50000"/>
                </a:schemeClr>
              </a:solidFill>
              <a:latin typeface="Avenir Book"/>
            </a:endParaRPr>
          </a:p>
          <a:p>
            <a:pPr marL="0" lvl="0" indent="0" algn="ctr" defTabSz="914400">
              <a:spcBef>
                <a:spcPts val="0"/>
              </a:spcBef>
              <a:buNone/>
              <a:defRPr/>
            </a:pPr>
            <a:r>
              <a:rPr lang="es-ES" sz="44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000" b="1" dirty="0">
                <a:solidFill>
                  <a:schemeClr val="accent1">
                    <a:lumMod val="50000"/>
                  </a:schemeClr>
                </a:solidFill>
                <a:latin typeface="Avenir Book"/>
                <a:ea typeface="Avenir Book" charset="0"/>
                <a:cs typeface="Avenir Book" charset="0"/>
              </a:rPr>
              <a:t>CISCO MERAKI - Administración y Gestión Centralizada</a:t>
            </a:r>
            <a:endParaRPr lang="es-ES_tradnl" sz="20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518" y="6134490"/>
            <a:ext cx="2218882" cy="671445"/>
          </a:xfrm>
          <a:prstGeom prst="rect">
            <a:avLst/>
          </a:prstGeom>
        </p:spPr>
      </p:pic>
      <p:sp>
        <p:nvSpPr>
          <p:cNvPr id="4" name="Rectángulo 3"/>
          <p:cNvSpPr/>
          <p:nvPr/>
        </p:nvSpPr>
        <p:spPr>
          <a:xfrm>
            <a:off x="140677" y="1294896"/>
            <a:ext cx="8839201" cy="1477328"/>
          </a:xfrm>
          <a:prstGeom prst="rect">
            <a:avLst/>
          </a:prstGeom>
        </p:spPr>
        <p:txBody>
          <a:bodyPr wrap="square">
            <a:spAutoFit/>
          </a:bodyPr>
          <a:lstStyle/>
          <a:p>
            <a:pPr lvl="0" algn="just">
              <a:spcAft>
                <a:spcPts val="0"/>
              </a:spcAft>
              <a:buClr>
                <a:srgbClr val="000000"/>
              </a:buClr>
            </a:pPr>
            <a:r>
              <a:rPr lang="es-ES_tradnl" sz="1600" b="1" dirty="0">
                <a:solidFill>
                  <a:schemeClr val="tx2">
                    <a:lumMod val="75000"/>
                  </a:schemeClr>
                </a:solidFill>
                <a:latin typeface="Avenir Book"/>
                <a:ea typeface="Calibri" charset="0"/>
                <a:cs typeface="Arial" charset="0"/>
              </a:rPr>
              <a:t>A diferencia de Cisco, los equipos </a:t>
            </a:r>
            <a:r>
              <a:rPr lang="es-ES_tradnl" sz="1600" b="1" dirty="0" err="1">
                <a:solidFill>
                  <a:schemeClr val="tx2">
                    <a:lumMod val="75000"/>
                  </a:schemeClr>
                </a:solidFill>
                <a:latin typeface="Avenir Book"/>
                <a:ea typeface="Calibri" charset="0"/>
                <a:cs typeface="Arial" charset="0"/>
              </a:rPr>
              <a:t>Meraki</a:t>
            </a:r>
            <a:r>
              <a:rPr lang="es-ES_tradnl" sz="1600" b="1" dirty="0">
                <a:solidFill>
                  <a:schemeClr val="tx2">
                    <a:lumMod val="75000"/>
                  </a:schemeClr>
                </a:solidFill>
                <a:latin typeface="Avenir Book"/>
                <a:ea typeface="Calibri" charset="0"/>
                <a:cs typeface="Arial" charset="0"/>
              </a:rPr>
              <a:t> cuentan con una amplia administración y gestión centralizada, indica:</a:t>
            </a:r>
          </a:p>
          <a:p>
            <a:pPr marL="742950" lvl="1" indent="-285750" algn="just">
              <a:buClr>
                <a:srgbClr val="000000"/>
              </a:buClr>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Que</a:t>
            </a:r>
          </a:p>
          <a:p>
            <a:pPr marL="742950" lvl="1" indent="-285750" algn="just">
              <a:buClr>
                <a:srgbClr val="000000"/>
              </a:buClr>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Cuando</a:t>
            </a:r>
          </a:p>
          <a:p>
            <a:pPr marL="742950" lvl="1" indent="-285750" algn="just">
              <a:buClr>
                <a:srgbClr val="000000"/>
              </a:buClr>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Para Quien</a:t>
            </a:r>
            <a:endParaRPr lang="es-ES_tradnl" sz="1600" dirty="0">
              <a:solidFill>
                <a:schemeClr val="tx2">
                  <a:lumMod val="75000"/>
                </a:schemeClr>
              </a:solidFill>
              <a:latin typeface="Avenir Book"/>
              <a:ea typeface="Calibri" charset="0"/>
              <a:cs typeface="Arial" charset="0"/>
            </a:endParaRPr>
          </a:p>
          <a:p>
            <a:pPr lvl="0" algn="just">
              <a:spcAft>
                <a:spcPts val="0"/>
              </a:spcAft>
              <a:buClr>
                <a:srgbClr val="000000"/>
              </a:buClr>
            </a:pPr>
            <a:r>
              <a:rPr lang="es-ES_tradnl" sz="1600" b="1" dirty="0">
                <a:solidFill>
                  <a:schemeClr val="tx2">
                    <a:lumMod val="75000"/>
                  </a:schemeClr>
                </a:solidFill>
                <a:latin typeface="Avenir Book"/>
                <a:ea typeface="Calibri" charset="0"/>
                <a:cs typeface="Arial" charset="0"/>
              </a:rPr>
              <a:t>	</a:t>
            </a:r>
            <a:endParaRPr lang="es-ES_tradnl" sz="1400" dirty="0">
              <a:solidFill>
                <a:schemeClr val="tx2">
                  <a:lumMod val="75000"/>
                </a:schemeClr>
              </a:solidFill>
              <a:latin typeface="Avenir Book"/>
              <a:ea typeface="Calibri" charset="0"/>
              <a:cs typeface="Arial" charset="0"/>
            </a:endParaRPr>
          </a:p>
        </p:txBody>
      </p:sp>
      <p:pic>
        <p:nvPicPr>
          <p:cNvPr id="10" name="Imagen 9">
            <a:extLst>
              <a:ext uri="{FF2B5EF4-FFF2-40B4-BE49-F238E27FC236}">
                <a16:creationId xmlns:a16="http://schemas.microsoft.com/office/drawing/2014/main" id="{6B3BB99F-23BC-4DB4-B61E-841D7F9179B6}"/>
              </a:ext>
            </a:extLst>
          </p:cNvPr>
          <p:cNvPicPr>
            <a:picLocks noChangeAspect="1"/>
          </p:cNvPicPr>
          <p:nvPr/>
        </p:nvPicPr>
        <p:blipFill>
          <a:blip r:embed="rId4"/>
          <a:stretch>
            <a:fillRect/>
          </a:stretch>
        </p:blipFill>
        <p:spPr>
          <a:xfrm>
            <a:off x="288505" y="6010227"/>
            <a:ext cx="1545300" cy="706800"/>
          </a:xfrm>
          <a:prstGeom prst="rect">
            <a:avLst/>
          </a:prstGeom>
        </p:spPr>
      </p:pic>
      <p:pic>
        <p:nvPicPr>
          <p:cNvPr id="5" name="Imagen 4">
            <a:extLst>
              <a:ext uri="{FF2B5EF4-FFF2-40B4-BE49-F238E27FC236}">
                <a16:creationId xmlns:a16="http://schemas.microsoft.com/office/drawing/2014/main" id="{7BB49B28-31A4-4130-99CE-4A40CA72CAEB}"/>
              </a:ext>
            </a:extLst>
          </p:cNvPr>
          <p:cNvPicPr>
            <a:picLocks noChangeAspect="1"/>
          </p:cNvPicPr>
          <p:nvPr/>
        </p:nvPicPr>
        <p:blipFill>
          <a:blip r:embed="rId5"/>
          <a:stretch>
            <a:fillRect/>
          </a:stretch>
        </p:blipFill>
        <p:spPr>
          <a:xfrm>
            <a:off x="5390644" y="2134686"/>
            <a:ext cx="3308188" cy="3429000"/>
          </a:xfrm>
          <a:prstGeom prst="rect">
            <a:avLst/>
          </a:prstGeom>
        </p:spPr>
      </p:pic>
      <p:pic>
        <p:nvPicPr>
          <p:cNvPr id="6" name="Imagen 5">
            <a:extLst>
              <a:ext uri="{FF2B5EF4-FFF2-40B4-BE49-F238E27FC236}">
                <a16:creationId xmlns:a16="http://schemas.microsoft.com/office/drawing/2014/main" id="{1DD8A97A-189A-4F0C-8C22-E6E36E7CBD2C}"/>
              </a:ext>
            </a:extLst>
          </p:cNvPr>
          <p:cNvPicPr>
            <a:picLocks noChangeAspect="1"/>
          </p:cNvPicPr>
          <p:nvPr/>
        </p:nvPicPr>
        <p:blipFill>
          <a:blip r:embed="rId6"/>
          <a:stretch>
            <a:fillRect/>
          </a:stretch>
        </p:blipFill>
        <p:spPr>
          <a:xfrm>
            <a:off x="140677" y="2509537"/>
            <a:ext cx="4853704" cy="3316837"/>
          </a:xfrm>
          <a:prstGeom prst="rect">
            <a:avLst/>
          </a:prstGeom>
        </p:spPr>
      </p:pic>
    </p:spTree>
    <p:extLst>
      <p:ext uri="{BB962C8B-B14F-4D97-AF65-F5344CB8AC3E}">
        <p14:creationId xmlns:p14="http://schemas.microsoft.com/office/powerpoint/2010/main" val="1932435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4800" y="-250257"/>
            <a:ext cx="8229600" cy="1814140"/>
          </a:xfrm>
        </p:spPr>
        <p:txBody>
          <a:bodyPr>
            <a:normAutofit/>
          </a:bodyPr>
          <a:lstStyle/>
          <a:p>
            <a:pPr marL="0" lvl="0" indent="0" defTabSz="914400">
              <a:spcBef>
                <a:spcPts val="0"/>
              </a:spcBef>
              <a:buNone/>
              <a:defRPr/>
            </a:pPr>
            <a:endParaRPr lang="es-ES_tradnl" sz="2400" b="1" dirty="0">
              <a:solidFill>
                <a:schemeClr val="accent1">
                  <a:lumMod val="50000"/>
                </a:schemeClr>
              </a:solidFill>
              <a:latin typeface="Avenir Book"/>
            </a:endParaRPr>
          </a:p>
          <a:p>
            <a:pPr marL="0" lvl="0" indent="0" algn="ctr" defTabSz="914400">
              <a:spcBef>
                <a:spcPts val="0"/>
              </a:spcBef>
              <a:buNone/>
              <a:defRPr/>
            </a:pPr>
            <a:r>
              <a:rPr lang="es-ES" sz="44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000" b="1" dirty="0">
                <a:solidFill>
                  <a:schemeClr val="accent1">
                    <a:lumMod val="50000"/>
                  </a:schemeClr>
                </a:solidFill>
                <a:latin typeface="Avenir Book"/>
                <a:ea typeface="Avenir Book" charset="0"/>
                <a:cs typeface="Avenir Book" charset="0"/>
              </a:rPr>
              <a:t>CISCO MERAKI - Algunos Puntos a Considerar</a:t>
            </a:r>
            <a:endParaRPr lang="es-ES_tradnl" sz="20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518" y="6134490"/>
            <a:ext cx="2218882" cy="671445"/>
          </a:xfrm>
          <a:prstGeom prst="rect">
            <a:avLst/>
          </a:prstGeom>
        </p:spPr>
      </p:pic>
      <p:sp>
        <p:nvSpPr>
          <p:cNvPr id="4" name="Rectángulo 3"/>
          <p:cNvSpPr/>
          <p:nvPr/>
        </p:nvSpPr>
        <p:spPr>
          <a:xfrm>
            <a:off x="140677" y="1294896"/>
            <a:ext cx="8839201" cy="3539430"/>
          </a:xfrm>
          <a:prstGeom prst="rect">
            <a:avLst/>
          </a:prstGeom>
        </p:spPr>
        <p:txBody>
          <a:bodyPr wrap="square">
            <a:spAutoFit/>
          </a:bodyPr>
          <a:lstStyle/>
          <a:p>
            <a:pPr lvl="0" algn="just">
              <a:spcAft>
                <a:spcPts val="0"/>
              </a:spcAft>
              <a:buClr>
                <a:srgbClr val="000000"/>
              </a:buClr>
            </a:pPr>
            <a:r>
              <a:rPr lang="es-ES_tradnl" sz="1400" b="1" dirty="0">
                <a:solidFill>
                  <a:schemeClr val="tx2">
                    <a:lumMod val="75000"/>
                  </a:schemeClr>
                </a:solidFill>
                <a:latin typeface="Avenir Book"/>
                <a:ea typeface="Calibri" charset="0"/>
                <a:cs typeface="Arial" charset="0"/>
              </a:rPr>
              <a:t>Implementación y Administración</a:t>
            </a:r>
            <a:endParaRPr lang="es-ES_tradnl" sz="1400" dirty="0">
              <a:solidFill>
                <a:schemeClr val="tx2">
                  <a:lumMod val="75000"/>
                </a:schemeClr>
              </a:solidFill>
              <a:latin typeface="Avenir Book"/>
              <a:ea typeface="Calibri" charset="0"/>
              <a:cs typeface="Times New Roman" charset="0"/>
            </a:endParaRPr>
          </a:p>
          <a:p>
            <a:pPr marL="800100" lvl="1" indent="-342900" algn="just">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Configuraciones y Opciones Avanzadas</a:t>
            </a:r>
          </a:p>
          <a:p>
            <a:pPr marL="1257300" lvl="2" indent="-342900" algn="just">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Los equipos ofrecen un sinnúmero de opciones configurables y personalizadas lo que eleva el tiempo y complejidad de la implementación cuando solo se ocupan algunas de estas funcionalidades.</a:t>
            </a:r>
          </a:p>
          <a:p>
            <a:pPr marL="800100" lvl="1" indent="-342900" algn="just">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Inversión</a:t>
            </a:r>
          </a:p>
          <a:p>
            <a:pPr marL="1257300" lvl="2" indent="-342900" algn="just">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Dado Cisco esta posicionado dentro del Cuadrante “Liderazgo” en el </a:t>
            </a:r>
            <a:r>
              <a:rPr lang="es-ES_tradnl" sz="1400" dirty="0" err="1">
                <a:solidFill>
                  <a:schemeClr val="tx2">
                    <a:lumMod val="75000"/>
                  </a:schemeClr>
                </a:solidFill>
                <a:latin typeface="Avenir Book"/>
                <a:ea typeface="Calibri" charset="0"/>
                <a:cs typeface="Arial" charset="0"/>
              </a:rPr>
              <a:t>Gartner’s</a:t>
            </a:r>
            <a:r>
              <a:rPr lang="es-ES_tradnl" sz="1400" dirty="0">
                <a:solidFill>
                  <a:schemeClr val="tx2">
                    <a:lumMod val="75000"/>
                  </a:schemeClr>
                </a:solidFill>
                <a:latin typeface="Avenir Book"/>
                <a:ea typeface="Calibri" charset="0"/>
                <a:cs typeface="Arial" charset="0"/>
              </a:rPr>
              <a:t> </a:t>
            </a:r>
            <a:r>
              <a:rPr lang="en-US" sz="1400" dirty="0">
                <a:solidFill>
                  <a:schemeClr val="tx2">
                    <a:lumMod val="75000"/>
                  </a:schemeClr>
                </a:solidFill>
                <a:latin typeface="Avenir Book"/>
                <a:ea typeface="Calibri" charset="0"/>
                <a:cs typeface="Arial" charset="0"/>
              </a:rPr>
              <a:t>Magic Quadrant for the Wired and Wireless LAN Access Infrastructure</a:t>
            </a:r>
            <a:r>
              <a:rPr lang="es-ES_tradnl" sz="1400" dirty="0">
                <a:solidFill>
                  <a:schemeClr val="tx2">
                    <a:lumMod val="75000"/>
                  </a:schemeClr>
                </a:solidFill>
                <a:latin typeface="Avenir Book"/>
                <a:ea typeface="Calibri" charset="0"/>
                <a:cs typeface="Arial" charset="0"/>
              </a:rPr>
              <a:t> el costo de inversión puede ser más elevado con respecto a otras marcas que ofrecen mejor desempeño.</a:t>
            </a:r>
          </a:p>
          <a:p>
            <a:pPr marL="1257300" lvl="2" indent="-342900" algn="just">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Dentro del paquete económico se cotizan licencias por cinco años sobre USD$40,000.00 más IVA por lo que a partir de esa fecha es importante renovar todo el licenciamiento, año con año. </a:t>
            </a:r>
            <a:r>
              <a:rPr lang="es-ES" sz="1400" dirty="0">
                <a:solidFill>
                  <a:schemeClr val="tx2">
                    <a:lumMod val="75000"/>
                  </a:schemeClr>
                </a:solidFill>
                <a:latin typeface="Avenir Book"/>
                <a:ea typeface="Calibri" charset="0"/>
                <a:cs typeface="Arial" charset="0"/>
              </a:rPr>
              <a:t>En caso de no renovar la Suscripción la infraestructura dejará de funcionar por lo que no se podrá ni usar ni explotar ninguno de los equipos. </a:t>
            </a:r>
          </a:p>
          <a:p>
            <a:pPr marL="800100" lvl="1" indent="-342900" algn="just">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Tecnología</a:t>
            </a:r>
          </a:p>
          <a:p>
            <a:pPr marL="1257300" lvl="2" indent="-342900" algn="just">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Este proyecto considera antenas MU-MIMO 2*2, 3*3, y 4*4 en una solución hibrida, esto para optimizar los costos. Además de emplearse diversas capacidades de Antenas, se ocupa tecnología ligeramente rezagada.</a:t>
            </a:r>
            <a:endParaRPr lang="es-ES_tradnl" sz="1400" dirty="0">
              <a:solidFill>
                <a:schemeClr val="tx2">
                  <a:lumMod val="75000"/>
                </a:schemeClr>
              </a:solidFill>
              <a:latin typeface="Avenir Book"/>
              <a:ea typeface="Calibri" charset="0"/>
              <a:cs typeface="Arial" charset="0"/>
            </a:endParaRPr>
          </a:p>
        </p:txBody>
      </p:sp>
      <p:pic>
        <p:nvPicPr>
          <p:cNvPr id="10" name="Imagen 9">
            <a:extLst>
              <a:ext uri="{FF2B5EF4-FFF2-40B4-BE49-F238E27FC236}">
                <a16:creationId xmlns:a16="http://schemas.microsoft.com/office/drawing/2014/main" id="{6B3BB99F-23BC-4DB4-B61E-841D7F9179B6}"/>
              </a:ext>
            </a:extLst>
          </p:cNvPr>
          <p:cNvPicPr>
            <a:picLocks noChangeAspect="1"/>
          </p:cNvPicPr>
          <p:nvPr/>
        </p:nvPicPr>
        <p:blipFill>
          <a:blip r:embed="rId4"/>
          <a:stretch>
            <a:fillRect/>
          </a:stretch>
        </p:blipFill>
        <p:spPr>
          <a:xfrm>
            <a:off x="288505" y="6010227"/>
            <a:ext cx="1545300" cy="706800"/>
          </a:xfrm>
          <a:prstGeom prst="rect">
            <a:avLst/>
          </a:prstGeom>
        </p:spPr>
      </p:pic>
      <p:pic>
        <p:nvPicPr>
          <p:cNvPr id="3" name="Imagen 2">
            <a:extLst>
              <a:ext uri="{FF2B5EF4-FFF2-40B4-BE49-F238E27FC236}">
                <a16:creationId xmlns:a16="http://schemas.microsoft.com/office/drawing/2014/main" id="{D3122B45-DF7E-4740-8470-1C0BA3402183}"/>
              </a:ext>
            </a:extLst>
          </p:cNvPr>
          <p:cNvPicPr>
            <a:picLocks noChangeAspect="1"/>
          </p:cNvPicPr>
          <p:nvPr/>
        </p:nvPicPr>
        <p:blipFill>
          <a:blip r:embed="rId5"/>
          <a:stretch>
            <a:fillRect/>
          </a:stretch>
        </p:blipFill>
        <p:spPr>
          <a:xfrm>
            <a:off x="5598138" y="4947696"/>
            <a:ext cx="3203783" cy="1178597"/>
          </a:xfrm>
          <a:prstGeom prst="rect">
            <a:avLst/>
          </a:prstGeom>
        </p:spPr>
      </p:pic>
      <p:pic>
        <p:nvPicPr>
          <p:cNvPr id="5" name="Imagen 4">
            <a:extLst>
              <a:ext uri="{FF2B5EF4-FFF2-40B4-BE49-F238E27FC236}">
                <a16:creationId xmlns:a16="http://schemas.microsoft.com/office/drawing/2014/main" id="{AD07C721-AD45-428C-85B6-49C8E0BED446}"/>
              </a:ext>
            </a:extLst>
          </p:cNvPr>
          <p:cNvPicPr>
            <a:picLocks noChangeAspect="1"/>
          </p:cNvPicPr>
          <p:nvPr/>
        </p:nvPicPr>
        <p:blipFill>
          <a:blip r:embed="rId6"/>
          <a:stretch>
            <a:fillRect/>
          </a:stretch>
        </p:blipFill>
        <p:spPr>
          <a:xfrm>
            <a:off x="1833805" y="4865548"/>
            <a:ext cx="2059022" cy="1098839"/>
          </a:xfrm>
          <a:prstGeom prst="rect">
            <a:avLst/>
          </a:prstGeom>
        </p:spPr>
      </p:pic>
    </p:spTree>
    <p:extLst>
      <p:ext uri="{BB962C8B-B14F-4D97-AF65-F5344CB8AC3E}">
        <p14:creationId xmlns:p14="http://schemas.microsoft.com/office/powerpoint/2010/main" val="224909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8746" y="113691"/>
            <a:ext cx="8229600" cy="945675"/>
          </a:xfrm>
        </p:spPr>
        <p:txBody>
          <a:bodyPr>
            <a:normAutofit/>
          </a:bodyPr>
          <a:lstStyle/>
          <a:p>
            <a:pPr marL="0" lvl="0" indent="0" algn="ctr" defTabSz="914400">
              <a:spcBef>
                <a:spcPts val="0"/>
              </a:spcBef>
              <a:buNone/>
              <a:defRPr/>
            </a:pPr>
            <a:r>
              <a:rPr lang="es-ES" sz="28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400" b="1" dirty="0">
                <a:solidFill>
                  <a:schemeClr val="accent1">
                    <a:lumMod val="50000"/>
                  </a:schemeClr>
                </a:solidFill>
                <a:latin typeface="Avenir Book"/>
                <a:ea typeface="Avenir Book" charset="0"/>
                <a:cs typeface="Avenir Book" charset="0"/>
              </a:rPr>
              <a:t>CISCO MERAKI - </a:t>
            </a:r>
            <a:r>
              <a:rPr lang="es-ES" sz="2200" b="1" dirty="0">
                <a:solidFill>
                  <a:schemeClr val="accent1">
                    <a:lumMod val="50000"/>
                  </a:schemeClr>
                </a:solidFill>
                <a:latin typeface="Avenir Book"/>
                <a:ea typeface="Avenir Book" charset="0"/>
                <a:cs typeface="Avenir Book" charset="0"/>
              </a:rPr>
              <a:t>Proposición Técnica y Económica</a:t>
            </a:r>
          </a:p>
          <a:p>
            <a:pPr marL="0" lvl="0" indent="0" algn="ctr" defTabSz="914400">
              <a:spcBef>
                <a:spcPts val="0"/>
              </a:spcBef>
              <a:buNone/>
              <a:defRPr/>
            </a:pPr>
            <a:endParaRPr lang="es-ES_tradnl" sz="3000" b="1" dirty="0">
              <a:latin typeface="Avenir Book"/>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092" y="5971739"/>
            <a:ext cx="2590099" cy="783777"/>
          </a:xfrm>
          <a:prstGeom prst="rect">
            <a:avLst/>
          </a:prstGeom>
        </p:spPr>
      </p:pic>
      <p:pic>
        <p:nvPicPr>
          <p:cNvPr id="8" name="Imagen 7">
            <a:extLst>
              <a:ext uri="{FF2B5EF4-FFF2-40B4-BE49-F238E27FC236}">
                <a16:creationId xmlns:a16="http://schemas.microsoft.com/office/drawing/2014/main" id="{BD6E3380-0914-4512-AD1C-4603CDDB1143}"/>
              </a:ext>
            </a:extLst>
          </p:cNvPr>
          <p:cNvPicPr>
            <a:picLocks noChangeAspect="1"/>
          </p:cNvPicPr>
          <p:nvPr/>
        </p:nvPicPr>
        <p:blipFill>
          <a:blip r:embed="rId3"/>
          <a:stretch>
            <a:fillRect/>
          </a:stretch>
        </p:blipFill>
        <p:spPr>
          <a:xfrm>
            <a:off x="288505" y="6010227"/>
            <a:ext cx="1545300" cy="706800"/>
          </a:xfrm>
          <a:prstGeom prst="rect">
            <a:avLst/>
          </a:prstGeom>
        </p:spPr>
      </p:pic>
      <p:sp>
        <p:nvSpPr>
          <p:cNvPr id="5" name="Rectángulo 4">
            <a:extLst>
              <a:ext uri="{FF2B5EF4-FFF2-40B4-BE49-F238E27FC236}">
                <a16:creationId xmlns:a16="http://schemas.microsoft.com/office/drawing/2014/main" id="{C8DFCAF7-04FB-45ED-ACA6-6DEAF0CC13FF}"/>
              </a:ext>
            </a:extLst>
          </p:cNvPr>
          <p:cNvSpPr/>
          <p:nvPr/>
        </p:nvSpPr>
        <p:spPr>
          <a:xfrm>
            <a:off x="588746" y="5189528"/>
            <a:ext cx="8377445" cy="830997"/>
          </a:xfrm>
          <a:prstGeom prst="rect">
            <a:avLst/>
          </a:prstGeom>
        </p:spPr>
        <p:txBody>
          <a:bodyPr wrap="square">
            <a:spAutoFit/>
          </a:bodyPr>
          <a:lstStyle/>
          <a:p>
            <a:pPr algn="ctr"/>
            <a:endParaRPr lang="es-ES_tradnl" b="1" i="1" dirty="0">
              <a:solidFill>
                <a:schemeClr val="tx2">
                  <a:lumMod val="75000"/>
                </a:schemeClr>
              </a:solidFill>
              <a:latin typeface="Avenir Book"/>
              <a:ea typeface="Avenir Book" charset="0"/>
              <a:cs typeface="Avenir Book" charset="0"/>
            </a:endParaRPr>
          </a:p>
          <a:p>
            <a:pPr algn="ctr"/>
            <a:endParaRPr lang="es-ES_tradnl" sz="1200" b="1" i="1" dirty="0">
              <a:solidFill>
                <a:schemeClr val="tx2">
                  <a:lumMod val="75000"/>
                </a:schemeClr>
              </a:solidFill>
              <a:latin typeface="Avenir Book"/>
              <a:ea typeface="Avenir Book" charset="0"/>
              <a:cs typeface="Avenir Book" charset="0"/>
            </a:endParaRPr>
          </a:p>
          <a:p>
            <a:pPr algn="ctr"/>
            <a:r>
              <a:rPr lang="es-ES_tradnl" b="1" i="1" dirty="0">
                <a:solidFill>
                  <a:schemeClr val="tx2">
                    <a:lumMod val="75000"/>
                  </a:schemeClr>
                </a:solidFill>
                <a:latin typeface="Avenir Book"/>
                <a:ea typeface="Avenir Book" charset="0"/>
                <a:cs typeface="Avenir Book" charset="0"/>
              </a:rPr>
              <a:t>PRECIOS EN US DOLLARS MÁS 16% IVA</a:t>
            </a:r>
          </a:p>
        </p:txBody>
      </p:sp>
      <p:graphicFrame>
        <p:nvGraphicFramePr>
          <p:cNvPr id="4" name="Tabla 3">
            <a:extLst>
              <a:ext uri="{FF2B5EF4-FFF2-40B4-BE49-F238E27FC236}">
                <a16:creationId xmlns:a16="http://schemas.microsoft.com/office/drawing/2014/main" id="{502AADBC-421C-485F-81E6-3F41ABC379AC}"/>
              </a:ext>
            </a:extLst>
          </p:cNvPr>
          <p:cNvGraphicFramePr>
            <a:graphicFrameLocks noGrp="1"/>
          </p:cNvGraphicFramePr>
          <p:nvPr>
            <p:extLst>
              <p:ext uri="{D42A27DB-BD31-4B8C-83A1-F6EECF244321}">
                <p14:modId xmlns:p14="http://schemas.microsoft.com/office/powerpoint/2010/main" val="3846683876"/>
              </p:ext>
            </p:extLst>
          </p:nvPr>
        </p:nvGraphicFramePr>
        <p:xfrm>
          <a:off x="325654" y="1059366"/>
          <a:ext cx="8492692" cy="4463217"/>
        </p:xfrm>
        <a:graphic>
          <a:graphicData uri="http://schemas.openxmlformats.org/drawingml/2006/table">
            <a:tbl>
              <a:tblPr/>
              <a:tblGrid>
                <a:gridCol w="1667360">
                  <a:extLst>
                    <a:ext uri="{9D8B030D-6E8A-4147-A177-3AD203B41FA5}">
                      <a16:colId xmlns:a16="http://schemas.microsoft.com/office/drawing/2014/main" val="2405903726"/>
                    </a:ext>
                  </a:extLst>
                </a:gridCol>
                <a:gridCol w="4066732">
                  <a:extLst>
                    <a:ext uri="{9D8B030D-6E8A-4147-A177-3AD203B41FA5}">
                      <a16:colId xmlns:a16="http://schemas.microsoft.com/office/drawing/2014/main" val="2764992010"/>
                    </a:ext>
                  </a:extLst>
                </a:gridCol>
                <a:gridCol w="582898">
                  <a:extLst>
                    <a:ext uri="{9D8B030D-6E8A-4147-A177-3AD203B41FA5}">
                      <a16:colId xmlns:a16="http://schemas.microsoft.com/office/drawing/2014/main" val="3870618736"/>
                    </a:ext>
                  </a:extLst>
                </a:gridCol>
                <a:gridCol w="108112">
                  <a:extLst>
                    <a:ext uri="{9D8B030D-6E8A-4147-A177-3AD203B41FA5}">
                      <a16:colId xmlns:a16="http://schemas.microsoft.com/office/drawing/2014/main" val="1124788593"/>
                    </a:ext>
                  </a:extLst>
                </a:gridCol>
                <a:gridCol w="979739">
                  <a:extLst>
                    <a:ext uri="{9D8B030D-6E8A-4147-A177-3AD203B41FA5}">
                      <a16:colId xmlns:a16="http://schemas.microsoft.com/office/drawing/2014/main" val="3314654401"/>
                    </a:ext>
                  </a:extLst>
                </a:gridCol>
                <a:gridCol w="1087851">
                  <a:extLst>
                    <a:ext uri="{9D8B030D-6E8A-4147-A177-3AD203B41FA5}">
                      <a16:colId xmlns:a16="http://schemas.microsoft.com/office/drawing/2014/main" val="4047692832"/>
                    </a:ext>
                  </a:extLst>
                </a:gridCol>
              </a:tblGrid>
              <a:tr h="327378">
                <a:tc>
                  <a:txBody>
                    <a:bodyPr/>
                    <a:lstStyle/>
                    <a:p>
                      <a:pPr algn="ctr" fontAlgn="ctr"/>
                      <a:r>
                        <a:rPr lang="es-419" sz="1000" b="1" i="0" u="none" strike="noStrike" dirty="0">
                          <a:solidFill>
                            <a:schemeClr val="tx1"/>
                          </a:solidFill>
                          <a:effectLst/>
                          <a:latin typeface="Avenir Book"/>
                        </a:rPr>
                        <a:t>NÚMERO DE PARTE</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a:txBody>
                    <a:bodyPr/>
                    <a:lstStyle/>
                    <a:p>
                      <a:pPr algn="ctr" fontAlgn="ctr"/>
                      <a:r>
                        <a:rPr lang="es-419" sz="1000" b="1" i="0" u="none" strike="noStrike" dirty="0">
                          <a:solidFill>
                            <a:schemeClr val="tx1"/>
                          </a:solidFill>
                          <a:effectLst/>
                          <a:latin typeface="Avenir Book"/>
                        </a:rPr>
                        <a:t>DESCRIPCIÓN</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gridSpan="2">
                  <a:txBody>
                    <a:bodyPr/>
                    <a:lstStyle/>
                    <a:p>
                      <a:pPr algn="ctr" fontAlgn="ctr"/>
                      <a:r>
                        <a:rPr lang="es-419" sz="1000" b="1" i="0" u="none" strike="noStrike" dirty="0">
                          <a:solidFill>
                            <a:schemeClr val="tx1"/>
                          </a:solidFill>
                          <a:effectLst/>
                          <a:latin typeface="Avenir Book"/>
                        </a:rPr>
                        <a:t>CANTIDAD</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hMerge="1">
                  <a:txBody>
                    <a:bodyPr/>
                    <a:lstStyle/>
                    <a:p>
                      <a:pPr algn="ctr" fontAlgn="ctr"/>
                      <a:r>
                        <a:rPr lang="es-419" sz="1000" b="1" i="0" u="none" strike="noStrike" dirty="0">
                          <a:solidFill>
                            <a:schemeClr val="tx1"/>
                          </a:solidFill>
                          <a:effectLst/>
                          <a:latin typeface="Avenir Book"/>
                        </a:rPr>
                        <a:t>PRECIO UNITARIO USD$</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s-419" sz="1000" b="1" i="0" u="none" strike="noStrike">
                          <a:solidFill>
                            <a:schemeClr val="tx1"/>
                          </a:solidFill>
                          <a:effectLst/>
                          <a:latin typeface="Avenir Book"/>
                        </a:rPr>
                        <a:t>PRECIO UNITARIO USD$</a:t>
                      </a:r>
                      <a:endParaRPr lang="es-419" sz="1000" b="1"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a:txBody>
                    <a:bodyPr/>
                    <a:lstStyle/>
                    <a:p>
                      <a:pPr algn="ctr" fontAlgn="ctr"/>
                      <a:r>
                        <a:rPr lang="es-419" sz="1000" b="1" i="0" u="none" strike="noStrike" dirty="0">
                          <a:solidFill>
                            <a:schemeClr val="tx1"/>
                          </a:solidFill>
                          <a:effectLst/>
                          <a:latin typeface="Avenir Book"/>
                        </a:rPr>
                        <a:t>IMPORTE USD$</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extLst>
                  <a:ext uri="{0D108BD9-81ED-4DB2-BD59-A6C34878D82A}">
                    <a16:rowId xmlns:a16="http://schemas.microsoft.com/office/drawing/2014/main" val="1394073414"/>
                  </a:ext>
                </a:extLst>
              </a:tr>
              <a:tr h="150660">
                <a:tc>
                  <a:txBody>
                    <a:bodyPr/>
                    <a:lstStyle/>
                    <a:p>
                      <a:pPr algn="l" fontAlgn="ctr"/>
                      <a:r>
                        <a:rPr lang="es-419" sz="1000" b="1" i="0" u="none" strike="noStrike" dirty="0">
                          <a:solidFill>
                            <a:schemeClr val="tx1"/>
                          </a:solidFill>
                          <a:effectLst/>
                          <a:latin typeface="Avenir Book"/>
                        </a:rPr>
                        <a:t>MS225-48FP-HW</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419" sz="1000" b="0" i="0" u="none" strike="noStrike" dirty="0">
                          <a:solidFill>
                            <a:schemeClr val="tx1"/>
                          </a:solidFill>
                          <a:effectLst/>
                          <a:latin typeface="Avenir Book"/>
                        </a:rPr>
                        <a:t>MERAKI MS225-48FP L2 STCK CLD-MNGD 48X GIGE 740W POE SWITCH</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chemeClr val="tx1"/>
                          </a:solidFill>
                          <a:effectLst/>
                          <a:latin typeface="Avenir Book"/>
                        </a:rPr>
                        <a:t>16</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chemeClr val="tx1"/>
                          </a:solidFill>
                          <a:effectLst/>
                          <a:latin typeface="Avenir Book"/>
                        </a:rPr>
                        <a:t>$3,878.78</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1000" b="0" i="0" u="none" strike="noStrike">
                          <a:solidFill>
                            <a:schemeClr val="tx1"/>
                          </a:solidFill>
                          <a:effectLst/>
                          <a:latin typeface="Avenir Book"/>
                        </a:rPr>
                        <a:t>$3,878.78</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chemeClr val="tx1"/>
                          </a:solidFill>
                          <a:effectLst/>
                          <a:latin typeface="Avenir Book"/>
                        </a:rPr>
                        <a:t>$62,060.54</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04793541"/>
                  </a:ext>
                </a:extLst>
              </a:tr>
              <a:tr h="150660">
                <a:tc>
                  <a:txBody>
                    <a:bodyPr/>
                    <a:lstStyle/>
                    <a:p>
                      <a:pPr algn="l" fontAlgn="ctr"/>
                      <a:r>
                        <a:rPr lang="es-419" sz="1000" b="1" i="0" u="none" strike="noStrike" dirty="0">
                          <a:solidFill>
                            <a:schemeClr val="tx1"/>
                          </a:solidFill>
                          <a:effectLst/>
                          <a:latin typeface="Avenir Book"/>
                        </a:rPr>
                        <a:t>MA-CBL-40G-50CM</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s-419" sz="1000" b="0" i="0" u="none" strike="noStrike" dirty="0">
                          <a:solidFill>
                            <a:schemeClr val="tx1"/>
                          </a:solidFill>
                          <a:effectLst/>
                          <a:latin typeface="Avenir Book"/>
                        </a:rPr>
                        <a:t>MERAKI 40GBE QSFP CABLE, 0.5 METER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dirty="0">
                          <a:solidFill>
                            <a:schemeClr val="tx1"/>
                          </a:solidFill>
                          <a:effectLst/>
                          <a:latin typeface="Avenir Book"/>
                        </a:rPr>
                        <a:t>15</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chemeClr val="tx1"/>
                          </a:solidFill>
                          <a:effectLst/>
                          <a:latin typeface="Avenir Book"/>
                        </a:rPr>
                        <a:t>$49.92</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1000" b="0" i="0" u="none" strike="noStrike">
                          <a:solidFill>
                            <a:schemeClr val="tx1"/>
                          </a:solidFill>
                          <a:effectLst/>
                          <a:latin typeface="Avenir Book"/>
                        </a:rPr>
                        <a:t>$49.92</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chemeClr val="tx1"/>
                          </a:solidFill>
                          <a:effectLst/>
                          <a:latin typeface="Avenir Book"/>
                        </a:rPr>
                        <a:t>$748.80</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401054963"/>
                  </a:ext>
                </a:extLst>
              </a:tr>
              <a:tr h="150660">
                <a:tc>
                  <a:txBody>
                    <a:bodyPr/>
                    <a:lstStyle/>
                    <a:p>
                      <a:pPr algn="l" fontAlgn="ctr"/>
                      <a:r>
                        <a:rPr lang="es-419" sz="1000" b="1" i="0" u="none" strike="noStrike" dirty="0">
                          <a:solidFill>
                            <a:schemeClr val="tx1"/>
                          </a:solidFill>
                          <a:effectLst/>
                          <a:latin typeface="Avenir Book"/>
                        </a:rPr>
                        <a:t>MA-CBL-40G-1M</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419" sz="1000" b="0" i="0" u="none" strike="noStrike" dirty="0">
                          <a:solidFill>
                            <a:schemeClr val="tx1"/>
                          </a:solidFill>
                          <a:effectLst/>
                          <a:latin typeface="Avenir Book"/>
                        </a:rPr>
                        <a:t>MERAKI 40GBE QSFP CABLE, 1 METER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chemeClr val="tx1"/>
                          </a:solidFill>
                          <a:effectLst/>
                          <a:latin typeface="Avenir Book"/>
                        </a:rPr>
                        <a:t>4</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chemeClr val="tx1"/>
                          </a:solidFill>
                          <a:effectLst/>
                          <a:latin typeface="Avenir Book"/>
                        </a:rPr>
                        <a:t>$99.84</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1000" b="0" i="0" u="none" strike="noStrike">
                          <a:solidFill>
                            <a:schemeClr val="tx1"/>
                          </a:solidFill>
                          <a:effectLst/>
                          <a:latin typeface="Avenir Book"/>
                        </a:rPr>
                        <a:t>$99.84</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chemeClr val="tx1"/>
                          </a:solidFill>
                          <a:effectLst/>
                          <a:latin typeface="Avenir Book"/>
                        </a:rPr>
                        <a:t>$399.36</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9985634"/>
                  </a:ext>
                </a:extLst>
              </a:tr>
              <a:tr h="150660">
                <a:tc>
                  <a:txBody>
                    <a:bodyPr/>
                    <a:lstStyle/>
                    <a:p>
                      <a:pPr algn="l" fontAlgn="ctr"/>
                      <a:r>
                        <a:rPr lang="es-419" sz="1000" b="1" i="0" u="none" strike="noStrike" dirty="0">
                          <a:solidFill>
                            <a:schemeClr val="tx1"/>
                          </a:solidFill>
                          <a:effectLst/>
                          <a:latin typeface="Avenir Book"/>
                        </a:rPr>
                        <a:t>MS225-24P-HW</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s-419" sz="1000" b="0" i="0" u="none" strike="noStrike" dirty="0">
                          <a:solidFill>
                            <a:schemeClr val="tx1"/>
                          </a:solidFill>
                          <a:effectLst/>
                          <a:latin typeface="Avenir Book"/>
                        </a:rPr>
                        <a:t>MERAKI MS225-24P L2 STCK CLD-MNGD 24X GIGE 370W POE SWITCH</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dirty="0">
                          <a:solidFill>
                            <a:schemeClr val="tx1"/>
                          </a:solidFill>
                          <a:effectLst/>
                          <a:latin typeface="Avenir Book"/>
                        </a:rPr>
                        <a:t>5</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chemeClr val="tx1"/>
                          </a:solidFill>
                          <a:effectLst/>
                          <a:latin typeface="Avenir Book"/>
                        </a:rPr>
                        <a:t>$2,428.61</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1000" b="0" i="0" u="none" strike="noStrike">
                          <a:solidFill>
                            <a:schemeClr val="tx1"/>
                          </a:solidFill>
                          <a:effectLst/>
                          <a:latin typeface="Avenir Book"/>
                        </a:rPr>
                        <a:t>$2,428.61</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chemeClr val="tx1"/>
                          </a:solidFill>
                          <a:effectLst/>
                          <a:latin typeface="Avenir Book"/>
                        </a:rPr>
                        <a:t>$12,143.04</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896845159"/>
                  </a:ext>
                </a:extLst>
              </a:tr>
              <a:tr h="150660">
                <a:tc>
                  <a:txBody>
                    <a:bodyPr/>
                    <a:lstStyle/>
                    <a:p>
                      <a:pPr algn="l" fontAlgn="ctr"/>
                      <a:r>
                        <a:rPr lang="es-419" sz="1000" b="1" i="0" u="none" strike="noStrike" dirty="0">
                          <a:solidFill>
                            <a:schemeClr val="tx1"/>
                          </a:solidFill>
                          <a:effectLst/>
                          <a:latin typeface="Avenir Book"/>
                        </a:rPr>
                        <a:t>MS425-32-HW</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419" sz="1000" b="0" i="0" u="none" strike="noStrike" dirty="0">
                          <a:solidFill>
                            <a:schemeClr val="tx1"/>
                          </a:solidFill>
                          <a:effectLst/>
                          <a:latin typeface="Avenir Book"/>
                        </a:rPr>
                        <a:t>MERAKI MS425-32 L3 CLD-MNGD 32X 10G SFP+ SWITCH</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chemeClr val="tx1"/>
                          </a:solidFill>
                          <a:effectLst/>
                          <a:latin typeface="Avenir Book"/>
                        </a:rPr>
                        <a:t>1</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chemeClr val="tx1"/>
                          </a:solidFill>
                          <a:effectLst/>
                          <a:latin typeface="Avenir Book"/>
                        </a:rPr>
                        <a:t>$10,982.40</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1000" b="0" i="0" u="none" strike="noStrike">
                          <a:solidFill>
                            <a:schemeClr val="tx1"/>
                          </a:solidFill>
                          <a:effectLst/>
                          <a:latin typeface="Avenir Book"/>
                        </a:rPr>
                        <a:t>$10,982.40</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chemeClr val="tx1"/>
                          </a:solidFill>
                          <a:effectLst/>
                          <a:latin typeface="Avenir Book"/>
                        </a:rPr>
                        <a:t>$10,982.40</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98611840"/>
                  </a:ext>
                </a:extLst>
              </a:tr>
              <a:tr h="150660">
                <a:tc>
                  <a:txBody>
                    <a:bodyPr/>
                    <a:lstStyle/>
                    <a:p>
                      <a:pPr algn="l" fontAlgn="ctr"/>
                      <a:r>
                        <a:rPr lang="es-419" sz="1000" b="1" i="0" u="none" strike="noStrike" dirty="0">
                          <a:solidFill>
                            <a:schemeClr val="tx1"/>
                          </a:solidFill>
                          <a:effectLst/>
                          <a:latin typeface="Avenir Book"/>
                        </a:rPr>
                        <a:t>MA-PWR-250WAC</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s-419" sz="1000" b="0" i="0" u="none" strike="noStrike" dirty="0">
                          <a:solidFill>
                            <a:schemeClr val="tx1"/>
                          </a:solidFill>
                          <a:effectLst/>
                          <a:latin typeface="Avenir Book"/>
                        </a:rPr>
                        <a:t>MERAKI 250WAC PSU</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dirty="0">
                          <a:solidFill>
                            <a:schemeClr val="tx1"/>
                          </a:solidFill>
                          <a:effectLst/>
                          <a:latin typeface="Avenir Book"/>
                        </a:rPr>
                        <a:t>1</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chemeClr val="tx1"/>
                          </a:solidFill>
                          <a:effectLst/>
                          <a:latin typeface="Avenir Book"/>
                        </a:rPr>
                        <a:t>$224.64</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1000" b="0" i="0" u="none" strike="noStrike">
                          <a:solidFill>
                            <a:schemeClr val="tx1"/>
                          </a:solidFill>
                          <a:effectLst/>
                          <a:latin typeface="Avenir Book"/>
                        </a:rPr>
                        <a:t>$224.64</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chemeClr val="tx1"/>
                          </a:solidFill>
                          <a:effectLst/>
                          <a:latin typeface="Avenir Book"/>
                        </a:rPr>
                        <a:t>$224.64</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1203802236"/>
                  </a:ext>
                </a:extLst>
              </a:tr>
              <a:tr h="150660">
                <a:tc>
                  <a:txBody>
                    <a:bodyPr/>
                    <a:lstStyle/>
                    <a:p>
                      <a:pPr algn="l" fontAlgn="ctr"/>
                      <a:r>
                        <a:rPr lang="es-419" sz="1000" b="1" i="0" u="none" strike="noStrike" dirty="0">
                          <a:solidFill>
                            <a:schemeClr val="tx1"/>
                          </a:solidFill>
                          <a:effectLst/>
                          <a:latin typeface="Avenir Book"/>
                        </a:rPr>
                        <a:t>MA-SFP-10GB-SR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419" sz="1000" b="0" i="0" u="none" strike="noStrike" dirty="0">
                          <a:solidFill>
                            <a:schemeClr val="tx1"/>
                          </a:solidFill>
                          <a:effectLst/>
                          <a:latin typeface="Avenir Book"/>
                        </a:rPr>
                        <a:t>MERAKI 10G BASE SR MULTI-MODE</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chemeClr val="tx1"/>
                          </a:solidFill>
                          <a:effectLst/>
                          <a:latin typeface="Avenir Book"/>
                        </a:rPr>
                        <a:t>28</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chemeClr val="tx1"/>
                          </a:solidFill>
                          <a:effectLst/>
                          <a:latin typeface="Avenir Book"/>
                        </a:rPr>
                        <a:t>$496.70</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1000" b="0" i="0" u="none" strike="noStrike">
                          <a:solidFill>
                            <a:schemeClr val="tx1"/>
                          </a:solidFill>
                          <a:effectLst/>
                          <a:latin typeface="Avenir Book"/>
                        </a:rPr>
                        <a:t>$496.70</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chemeClr val="tx1"/>
                          </a:solidFill>
                          <a:effectLst/>
                          <a:latin typeface="Avenir Book"/>
                        </a:rPr>
                        <a:t>$13,907.71</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912654039"/>
                  </a:ext>
                </a:extLst>
              </a:tr>
              <a:tr h="150660">
                <a:tc>
                  <a:txBody>
                    <a:bodyPr/>
                    <a:lstStyle/>
                    <a:p>
                      <a:pPr algn="l" fontAlgn="ctr"/>
                      <a:r>
                        <a:rPr lang="es-419" sz="1000" b="1" i="0" u="none" strike="noStrike" dirty="0">
                          <a:solidFill>
                            <a:schemeClr val="tx1"/>
                          </a:solidFill>
                          <a:effectLst/>
                          <a:latin typeface="Avenir Book"/>
                        </a:rPr>
                        <a:t>MA-SFP-10GB-SR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s-419" sz="1000" b="0" i="0" u="none" strike="noStrike" dirty="0">
                          <a:solidFill>
                            <a:schemeClr val="tx1"/>
                          </a:solidFill>
                          <a:effectLst/>
                          <a:latin typeface="Avenir Book"/>
                        </a:rPr>
                        <a:t>MERAKI 10G BASE SR MULTI-MODE</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dirty="0">
                          <a:solidFill>
                            <a:schemeClr val="tx1"/>
                          </a:solidFill>
                          <a:effectLst/>
                          <a:latin typeface="Avenir Book"/>
                        </a:rPr>
                        <a:t>21</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chemeClr val="tx1"/>
                          </a:solidFill>
                          <a:effectLst/>
                          <a:latin typeface="Avenir Book"/>
                        </a:rPr>
                        <a:t>$496.70</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1000" b="0" i="0" u="none" strike="noStrike">
                          <a:solidFill>
                            <a:schemeClr val="tx1"/>
                          </a:solidFill>
                          <a:effectLst/>
                          <a:latin typeface="Avenir Book"/>
                        </a:rPr>
                        <a:t>$496.70</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chemeClr val="tx1"/>
                          </a:solidFill>
                          <a:effectLst/>
                          <a:latin typeface="Avenir Book"/>
                        </a:rPr>
                        <a:t>$10,430.78</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3776345605"/>
                  </a:ext>
                </a:extLst>
              </a:tr>
              <a:tr h="150660">
                <a:tc>
                  <a:txBody>
                    <a:bodyPr/>
                    <a:lstStyle/>
                    <a:p>
                      <a:pPr algn="l" fontAlgn="ctr"/>
                      <a:r>
                        <a:rPr lang="es-419" sz="1000" b="1" i="0" u="none" strike="noStrike" dirty="0">
                          <a:solidFill>
                            <a:schemeClr val="tx1"/>
                          </a:solidFill>
                          <a:effectLst/>
                          <a:latin typeface="Avenir Book"/>
                        </a:rPr>
                        <a:t>MR33-HW</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chemeClr val="tx1"/>
                          </a:solidFill>
                          <a:effectLst/>
                          <a:latin typeface="Avenir Book"/>
                        </a:rPr>
                        <a:t>MERAKI MR33 CLOUD MANAGED AP</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chemeClr val="tx1"/>
                          </a:solidFill>
                          <a:effectLst/>
                          <a:latin typeface="Avenir Book"/>
                        </a:rPr>
                        <a:t>80</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chemeClr val="tx1"/>
                          </a:solidFill>
                          <a:effectLst/>
                          <a:latin typeface="Avenir Book"/>
                        </a:rPr>
                        <a:t>$323.98</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1000" b="0" i="0" u="none" strike="noStrike">
                          <a:solidFill>
                            <a:schemeClr val="tx1"/>
                          </a:solidFill>
                          <a:effectLst/>
                          <a:latin typeface="Avenir Book"/>
                        </a:rPr>
                        <a:t>$323.98</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chemeClr val="tx1"/>
                          </a:solidFill>
                          <a:effectLst/>
                          <a:latin typeface="Avenir Book"/>
                        </a:rPr>
                        <a:t>$25,918.46</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3425541"/>
                  </a:ext>
                </a:extLst>
              </a:tr>
              <a:tr h="150660">
                <a:tc>
                  <a:txBody>
                    <a:bodyPr/>
                    <a:lstStyle/>
                    <a:p>
                      <a:pPr algn="l" fontAlgn="ctr"/>
                      <a:r>
                        <a:rPr lang="es-419" sz="1000" b="1" i="0" u="none" strike="noStrike" dirty="0">
                          <a:solidFill>
                            <a:schemeClr val="tx1"/>
                          </a:solidFill>
                          <a:effectLst/>
                          <a:latin typeface="Avenir Book"/>
                        </a:rPr>
                        <a:t>MA-CBL-40G-50CM</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s-419" sz="1000" b="0" i="0" u="none" strike="noStrike" dirty="0">
                          <a:solidFill>
                            <a:schemeClr val="tx1"/>
                          </a:solidFill>
                          <a:effectLst/>
                          <a:latin typeface="Avenir Book"/>
                        </a:rPr>
                        <a:t>MERAKI 40GBE QSFP CABLE, 0.5 METER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dirty="0">
                          <a:solidFill>
                            <a:schemeClr val="tx1"/>
                          </a:solidFill>
                          <a:effectLst/>
                          <a:latin typeface="Avenir Book"/>
                        </a:rPr>
                        <a:t>2</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chemeClr val="tx1"/>
                          </a:solidFill>
                          <a:effectLst/>
                          <a:latin typeface="Avenir Book"/>
                        </a:rPr>
                        <a:t>$49.92</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1000" b="0" i="0" u="none" strike="noStrike">
                          <a:solidFill>
                            <a:schemeClr val="tx1"/>
                          </a:solidFill>
                          <a:effectLst/>
                          <a:latin typeface="Avenir Book"/>
                        </a:rPr>
                        <a:t>$49.92</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chemeClr val="tx1"/>
                          </a:solidFill>
                          <a:effectLst/>
                          <a:latin typeface="Avenir Book"/>
                        </a:rPr>
                        <a:t>$99.84</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3882217941"/>
                  </a:ext>
                </a:extLst>
              </a:tr>
              <a:tr h="150660">
                <a:tc>
                  <a:txBody>
                    <a:bodyPr/>
                    <a:lstStyle/>
                    <a:p>
                      <a:pPr algn="l" fontAlgn="ctr"/>
                      <a:r>
                        <a:rPr lang="es-419" sz="1000" b="1" i="0" u="none" strike="noStrike" dirty="0">
                          <a:solidFill>
                            <a:schemeClr val="tx1"/>
                          </a:solidFill>
                          <a:effectLst/>
                          <a:latin typeface="Avenir Book"/>
                        </a:rPr>
                        <a:t>MA-SFP-1GB-SX</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419" sz="1000" b="0" i="0" u="none" strike="noStrike" dirty="0">
                          <a:solidFill>
                            <a:schemeClr val="tx1"/>
                          </a:solidFill>
                          <a:effectLst/>
                          <a:latin typeface="Avenir Book"/>
                        </a:rPr>
                        <a:t>MERAKI 1000BASE SX MULTI-MODE</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chemeClr val="tx1"/>
                          </a:solidFill>
                          <a:effectLst/>
                          <a:latin typeface="Avenir Book"/>
                        </a:rPr>
                        <a:t>4</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chemeClr val="tx1"/>
                          </a:solidFill>
                          <a:effectLst/>
                          <a:latin typeface="Avenir Book"/>
                        </a:rPr>
                        <a:t>$249.60</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1000" b="0" i="0" u="none" strike="noStrike">
                          <a:solidFill>
                            <a:schemeClr val="tx1"/>
                          </a:solidFill>
                          <a:effectLst/>
                          <a:latin typeface="Avenir Book"/>
                        </a:rPr>
                        <a:t>$249.60</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chemeClr val="tx1"/>
                          </a:solidFill>
                          <a:effectLst/>
                          <a:latin typeface="Avenir Book"/>
                        </a:rPr>
                        <a:t>$998.40</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59014802"/>
                  </a:ext>
                </a:extLst>
              </a:tr>
              <a:tr h="150660">
                <a:tc>
                  <a:txBody>
                    <a:bodyPr/>
                    <a:lstStyle/>
                    <a:p>
                      <a:pPr algn="l" fontAlgn="ctr"/>
                      <a:r>
                        <a:rPr lang="es-419" sz="1000" b="1" i="0" u="none" strike="noStrike" dirty="0">
                          <a:solidFill>
                            <a:schemeClr val="tx1"/>
                          </a:solidFill>
                          <a:effectLst/>
                          <a:latin typeface="Avenir Book"/>
                        </a:rPr>
                        <a:t>MR42-HW</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n-US" sz="1000" b="0" i="0" u="none" strike="noStrike" dirty="0">
                          <a:solidFill>
                            <a:schemeClr val="tx1"/>
                          </a:solidFill>
                          <a:effectLst/>
                          <a:latin typeface="Avenir Book"/>
                        </a:rPr>
                        <a:t>MERAKI MR42 CLOUD MANAGED AP</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dirty="0">
                          <a:solidFill>
                            <a:schemeClr val="tx1"/>
                          </a:solidFill>
                          <a:effectLst/>
                          <a:latin typeface="Avenir Book"/>
                        </a:rPr>
                        <a:t>32</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chemeClr val="tx1"/>
                          </a:solidFill>
                          <a:effectLst/>
                          <a:latin typeface="Avenir Book"/>
                        </a:rPr>
                        <a:t>$548.62</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1000" b="0" i="0" u="none" strike="noStrike">
                          <a:solidFill>
                            <a:schemeClr val="tx1"/>
                          </a:solidFill>
                          <a:effectLst/>
                          <a:latin typeface="Avenir Book"/>
                        </a:rPr>
                        <a:t>$548.62</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chemeClr val="tx1"/>
                          </a:solidFill>
                          <a:effectLst/>
                          <a:latin typeface="Avenir Book"/>
                        </a:rPr>
                        <a:t>$17,555.87</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3210886715"/>
                  </a:ext>
                </a:extLst>
              </a:tr>
              <a:tr h="150660">
                <a:tc>
                  <a:txBody>
                    <a:bodyPr/>
                    <a:lstStyle/>
                    <a:p>
                      <a:pPr algn="l" fontAlgn="ctr"/>
                      <a:r>
                        <a:rPr lang="es-419" sz="1000" b="1" i="0" u="none" strike="noStrike" dirty="0">
                          <a:solidFill>
                            <a:schemeClr val="tx1"/>
                          </a:solidFill>
                          <a:effectLst/>
                          <a:latin typeface="Avenir Book"/>
                        </a:rPr>
                        <a:t>MA-ANT-20</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sv-SE" sz="1000" b="0" i="0" u="none" strike="noStrike" dirty="0">
                          <a:solidFill>
                            <a:schemeClr val="tx1"/>
                          </a:solidFill>
                          <a:effectLst/>
                          <a:latin typeface="Avenir Book"/>
                        </a:rPr>
                        <a:t>MERAKI DUAL BAND OMNI ANTENAS</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chemeClr val="tx1"/>
                          </a:solidFill>
                          <a:effectLst/>
                          <a:latin typeface="Avenir Book"/>
                        </a:rPr>
                        <a:t>8</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chemeClr val="tx1"/>
                          </a:solidFill>
                          <a:effectLst/>
                          <a:latin typeface="Avenir Book"/>
                        </a:rPr>
                        <a:t>$99.34</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1000" b="0" i="0" u="none" strike="noStrike">
                          <a:solidFill>
                            <a:schemeClr val="tx1"/>
                          </a:solidFill>
                          <a:effectLst/>
                          <a:latin typeface="Avenir Book"/>
                        </a:rPr>
                        <a:t>$99.34</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chemeClr val="tx1"/>
                          </a:solidFill>
                          <a:effectLst/>
                          <a:latin typeface="Avenir Book"/>
                        </a:rPr>
                        <a:t>$794.73</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16959179"/>
                  </a:ext>
                </a:extLst>
              </a:tr>
              <a:tr h="150660">
                <a:tc>
                  <a:txBody>
                    <a:bodyPr/>
                    <a:lstStyle/>
                    <a:p>
                      <a:pPr algn="l" fontAlgn="ctr"/>
                      <a:r>
                        <a:rPr lang="es-419" sz="1000" b="1" i="0" u="none" strike="noStrike" dirty="0">
                          <a:solidFill>
                            <a:schemeClr val="tx1"/>
                          </a:solidFill>
                          <a:effectLst/>
                          <a:latin typeface="Avenir Book"/>
                        </a:rPr>
                        <a:t>MR84-HW</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n-US" sz="1000" b="0" i="0" u="none" strike="noStrike" dirty="0">
                          <a:solidFill>
                            <a:schemeClr val="tx1"/>
                          </a:solidFill>
                          <a:effectLst/>
                          <a:latin typeface="Avenir Book"/>
                        </a:rPr>
                        <a:t>MERAKI MR84 CLOUD MANAGED AP</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dirty="0">
                          <a:solidFill>
                            <a:schemeClr val="tx1"/>
                          </a:solidFill>
                          <a:effectLst/>
                          <a:latin typeface="Avenir Book"/>
                        </a:rPr>
                        <a:t>4</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chemeClr val="tx1"/>
                          </a:solidFill>
                          <a:effectLst/>
                          <a:latin typeface="Avenir Book"/>
                        </a:rPr>
                        <a:t>$1,197.58</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1000" b="0" i="0" u="none" strike="noStrike">
                          <a:solidFill>
                            <a:schemeClr val="tx1"/>
                          </a:solidFill>
                          <a:effectLst/>
                          <a:latin typeface="Avenir Book"/>
                        </a:rPr>
                        <a:t>$1,197.58</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chemeClr val="tx1"/>
                          </a:solidFill>
                          <a:effectLst/>
                          <a:latin typeface="Avenir Book"/>
                        </a:rPr>
                        <a:t>$4,790.32</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270502529"/>
                  </a:ext>
                </a:extLst>
              </a:tr>
              <a:tr h="150660">
                <a:tc>
                  <a:txBody>
                    <a:bodyPr/>
                    <a:lstStyle/>
                    <a:p>
                      <a:pPr algn="l" fontAlgn="ctr"/>
                      <a:r>
                        <a:rPr lang="es-419" sz="1000" b="1" i="0" u="none" strike="noStrike" dirty="0">
                          <a:solidFill>
                            <a:schemeClr val="tx1"/>
                          </a:solidFill>
                          <a:effectLst/>
                          <a:latin typeface="Avenir Book"/>
                        </a:rPr>
                        <a:t>LIC-MS225-48FP-5YR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chemeClr val="tx1"/>
                          </a:solidFill>
                          <a:effectLst/>
                          <a:latin typeface="Avenir Book"/>
                        </a:rPr>
                        <a:t>MERAKI MS225-48FP ENTERPRISE LICENSE AND SUPPORT, 5YR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chemeClr val="tx1"/>
                          </a:solidFill>
                          <a:effectLst/>
                          <a:latin typeface="Avenir Book"/>
                        </a:rPr>
                        <a:t>16</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chemeClr val="tx1"/>
                          </a:solidFill>
                          <a:effectLst/>
                          <a:latin typeface="Avenir Book"/>
                        </a:rPr>
                        <a:t>$658.94</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1000" b="0" i="0" u="none" strike="noStrike">
                          <a:solidFill>
                            <a:schemeClr val="tx1"/>
                          </a:solidFill>
                          <a:effectLst/>
                          <a:latin typeface="Avenir Book"/>
                        </a:rPr>
                        <a:t>$658.94</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chemeClr val="tx1"/>
                          </a:solidFill>
                          <a:effectLst/>
                          <a:latin typeface="Avenir Book"/>
                        </a:rPr>
                        <a:t>$10,543.10</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04091045"/>
                  </a:ext>
                </a:extLst>
              </a:tr>
              <a:tr h="150660">
                <a:tc>
                  <a:txBody>
                    <a:bodyPr/>
                    <a:lstStyle/>
                    <a:p>
                      <a:pPr algn="l" fontAlgn="ctr"/>
                      <a:r>
                        <a:rPr lang="es-419" sz="1000" b="1" i="0" u="none" strike="noStrike" dirty="0">
                          <a:solidFill>
                            <a:schemeClr val="tx1"/>
                          </a:solidFill>
                          <a:effectLst/>
                          <a:latin typeface="Avenir Book"/>
                        </a:rPr>
                        <a:t>LIC-MS225-24P-5YR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n-US" sz="1000" b="0" i="0" u="none" strike="noStrike" dirty="0">
                          <a:solidFill>
                            <a:schemeClr val="tx1"/>
                          </a:solidFill>
                          <a:effectLst/>
                          <a:latin typeface="Avenir Book"/>
                        </a:rPr>
                        <a:t>MERAKI MS225-24P ENTERPRISE LICENSE AND SUPPORT, 5YR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dirty="0">
                          <a:solidFill>
                            <a:schemeClr val="tx1"/>
                          </a:solidFill>
                          <a:effectLst/>
                          <a:latin typeface="Avenir Book"/>
                        </a:rPr>
                        <a:t>5</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chemeClr val="tx1"/>
                          </a:solidFill>
                          <a:effectLst/>
                          <a:latin typeface="Avenir Book"/>
                        </a:rPr>
                        <a:t>$411.84</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1000" b="0" i="0" u="none" strike="noStrike">
                          <a:solidFill>
                            <a:schemeClr val="tx1"/>
                          </a:solidFill>
                          <a:effectLst/>
                          <a:latin typeface="Avenir Book"/>
                        </a:rPr>
                        <a:t>$411.84</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chemeClr val="tx1"/>
                          </a:solidFill>
                          <a:effectLst/>
                          <a:latin typeface="Avenir Book"/>
                        </a:rPr>
                        <a:t>$2,059.20</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2942407061"/>
                  </a:ext>
                </a:extLst>
              </a:tr>
              <a:tr h="150660">
                <a:tc>
                  <a:txBody>
                    <a:bodyPr/>
                    <a:lstStyle/>
                    <a:p>
                      <a:pPr algn="l" fontAlgn="ctr"/>
                      <a:r>
                        <a:rPr lang="es-419" sz="1000" b="1" i="0" u="none" strike="noStrike" dirty="0">
                          <a:solidFill>
                            <a:schemeClr val="tx1"/>
                          </a:solidFill>
                          <a:effectLst/>
                          <a:latin typeface="Avenir Book"/>
                        </a:rPr>
                        <a:t>LIC-MS425-32-5YR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chemeClr val="tx1"/>
                          </a:solidFill>
                          <a:effectLst/>
                          <a:latin typeface="Avenir Book"/>
                        </a:rPr>
                        <a:t>MERAKI MS425-32 ENTERPRISE LICENSE AND SUPPORT, 5YR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chemeClr val="tx1"/>
                          </a:solidFill>
                          <a:effectLst/>
                          <a:latin typeface="Avenir Book"/>
                        </a:rPr>
                        <a:t>1</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chemeClr val="tx1"/>
                          </a:solidFill>
                          <a:effectLst/>
                          <a:latin typeface="Avenir Book"/>
                        </a:rPr>
                        <a:t>$1,936.90</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1000" b="0" i="0" u="none" strike="noStrike">
                          <a:solidFill>
                            <a:schemeClr val="tx1"/>
                          </a:solidFill>
                          <a:effectLst/>
                          <a:latin typeface="Avenir Book"/>
                        </a:rPr>
                        <a:t>$1,936.90</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chemeClr val="tx1"/>
                          </a:solidFill>
                          <a:effectLst/>
                          <a:latin typeface="Avenir Book"/>
                        </a:rPr>
                        <a:t>$1,936.90</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74813343"/>
                  </a:ext>
                </a:extLst>
              </a:tr>
              <a:tr h="150660">
                <a:tc>
                  <a:txBody>
                    <a:bodyPr/>
                    <a:lstStyle/>
                    <a:p>
                      <a:pPr algn="l" fontAlgn="ctr"/>
                      <a:r>
                        <a:rPr lang="es-419" sz="1000" b="1" i="0" u="none" strike="noStrike" dirty="0">
                          <a:solidFill>
                            <a:schemeClr val="tx1"/>
                          </a:solidFill>
                          <a:effectLst/>
                          <a:latin typeface="Avenir Book"/>
                        </a:rPr>
                        <a:t>LIC-ENT-5YR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n-US" sz="1000" b="0" i="0" u="none" strike="noStrike" dirty="0">
                          <a:solidFill>
                            <a:schemeClr val="tx1"/>
                          </a:solidFill>
                          <a:effectLst/>
                          <a:latin typeface="Avenir Book"/>
                        </a:rPr>
                        <a:t>MERAKI MR ENTERPRISE LICENSE, 5YR</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dirty="0">
                          <a:solidFill>
                            <a:schemeClr val="tx1"/>
                          </a:solidFill>
                          <a:effectLst/>
                          <a:latin typeface="Avenir Book"/>
                        </a:rPr>
                        <a:t>116</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chemeClr val="tx1"/>
                          </a:solidFill>
                          <a:effectLst/>
                          <a:latin typeface="Avenir Book"/>
                        </a:rPr>
                        <a:t>$224.64</a:t>
                      </a: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chemeClr val="tx1"/>
                          </a:solidFill>
                          <a:effectLst/>
                          <a:latin typeface="Avenir Book"/>
                        </a:rPr>
                        <a:t>$224.64</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chemeClr val="tx1"/>
                          </a:solidFill>
                          <a:effectLst/>
                          <a:latin typeface="Avenir Book"/>
                        </a:rPr>
                        <a:t>$26,058.24</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40000141"/>
                  </a:ext>
                </a:extLst>
              </a:tr>
              <a:tr h="585116">
                <a:tc>
                  <a:txBody>
                    <a:bodyPr/>
                    <a:lstStyle/>
                    <a:p>
                      <a:pPr algn="l" fontAlgn="ctr"/>
                      <a:r>
                        <a:rPr lang="es-419" sz="1000" b="1" i="0" u="none" strike="noStrike" dirty="0">
                          <a:solidFill>
                            <a:schemeClr val="tx1"/>
                          </a:solidFill>
                          <a:effectLst/>
                          <a:latin typeface="Avenir Book"/>
                        </a:rPr>
                        <a:t> </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5">
                  <a:txBody>
                    <a:bodyPr/>
                    <a:lstStyle/>
                    <a:p>
                      <a:pPr algn="just" fontAlgn="ctr"/>
                      <a:r>
                        <a:rPr lang="es-ES" sz="1000" b="1" i="1" u="none" strike="noStrike" dirty="0">
                          <a:solidFill>
                            <a:schemeClr val="tx1"/>
                          </a:solidFill>
                          <a:effectLst/>
                          <a:latin typeface="Avenir Book"/>
                        </a:rPr>
                        <a:t>NOTA: INCLUYE LA SUSCRIPCIÓN A 5 AÑOS (60 MESES) PARA LA TOTALIDAD DE LA INFRAESTRUCTURA. ES IMPORTANTE RENOVAR DICHA SUSCRIPCIÓN AL TERMINO DEL CONTRATO A LOS PRECIOS VIGENTES QUE MERAKI PUBLIQUE EN SU MOMENTO. EN CASO DE NO RENOVAR LA SUSCRIPCIÓN LA INFRAESTRUCTURA DEJARÁ DE FUNCIONAR POR LO QUE NO SE PODRÁ NI USAR NI EXPLOTAR NINGUNO DE LOS EQUIPOS ENLISTADOS.</a:t>
                      </a: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endParaRPr lang="es-419" sz="800" b="0" i="0" u="none" strike="noStrike">
                        <a:solidFill>
                          <a:srgbClr val="C00000"/>
                        </a:solidFill>
                        <a:effectLst/>
                        <a:latin typeface="Avenir Book"/>
                      </a:endParaRP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hMerge="1">
                  <a:txBody>
                    <a:bodyPr/>
                    <a:lstStyle/>
                    <a:p>
                      <a:pPr algn="ctr" fontAlgn="ctr"/>
                      <a:endParaRPr lang="es-419" sz="900" b="0" i="0" u="none" strike="noStrike" dirty="0">
                        <a:solidFill>
                          <a:srgbClr val="000000"/>
                        </a:solidFill>
                        <a:effectLst/>
                        <a:latin typeface="Avenir Book"/>
                      </a:endParaRP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hMerge="1">
                  <a:txBody>
                    <a:bodyPr/>
                    <a:lstStyle/>
                    <a:p>
                      <a:endParaRPr lang="es-MX"/>
                    </a:p>
                  </a:txBody>
                  <a:tcPr/>
                </a:tc>
                <a:tc hMerge="1">
                  <a:txBody>
                    <a:bodyPr/>
                    <a:lstStyle/>
                    <a:p>
                      <a:pPr algn="l" fontAlgn="ctr"/>
                      <a:endParaRPr lang="es-419" sz="900" b="0" i="0" u="none" strike="noStrike" dirty="0">
                        <a:solidFill>
                          <a:srgbClr val="C00000"/>
                        </a:solidFill>
                        <a:effectLst/>
                        <a:latin typeface="Avenir Book"/>
                      </a:endParaRPr>
                    </a:p>
                  </a:txBody>
                  <a:tcPr marL="8259" marR="8259" marT="825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235134381"/>
                  </a:ext>
                </a:extLst>
              </a:tr>
              <a:tr h="436489">
                <a:tc>
                  <a:txBody>
                    <a:bodyPr/>
                    <a:lstStyle/>
                    <a:p>
                      <a:pPr algn="l" fontAlgn="ctr"/>
                      <a:r>
                        <a:rPr lang="es-419" sz="1000" b="1" i="0" u="none" strike="noStrike" dirty="0">
                          <a:solidFill>
                            <a:schemeClr val="tx1"/>
                          </a:solidFill>
                          <a:effectLst/>
                          <a:latin typeface="Avenir Book"/>
                        </a:rPr>
                        <a:t>PFSENSE</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419" sz="1000" b="0" i="0" u="none" strike="noStrike" dirty="0">
                          <a:solidFill>
                            <a:schemeClr val="tx1"/>
                          </a:solidFill>
                          <a:effectLst/>
                          <a:latin typeface="Avenir Book"/>
                        </a:rPr>
                        <a:t>FIREWALL X86 8 PUERTOS GIGABIT CON PFSENSEPROCESADOR INTEL CORE I7MEMORIA RAM DE 16GBUNIDAD SSD DE 64 GB LICENCIA PERPETUA | PARA ALTA DISPONIBILIDAD</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chemeClr val="tx1"/>
                          </a:solidFill>
                          <a:effectLst/>
                          <a:latin typeface="Avenir Book"/>
                        </a:rPr>
                        <a:t>1</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chemeClr val="tx1"/>
                          </a:solidFill>
                          <a:effectLst/>
                          <a:latin typeface="Avenir Book"/>
                        </a:rPr>
                        <a:t>$1,736.84</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es-419" sz="1000" b="0" i="0" u="none" strike="noStrike" dirty="0">
                        <a:solidFill>
                          <a:schemeClr val="tx1"/>
                        </a:solidFill>
                        <a:effectLst/>
                        <a:latin typeface="Avenir Book"/>
                      </a:endParaRP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chemeClr val="tx1"/>
                          </a:solidFill>
                          <a:effectLst/>
                          <a:latin typeface="Avenir Book"/>
                        </a:rPr>
                        <a:t>$1,736.84</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967099216"/>
                  </a:ext>
                </a:extLst>
              </a:tr>
              <a:tr h="150660">
                <a:tc gridSpan="5">
                  <a:txBody>
                    <a:bodyPr/>
                    <a:lstStyle/>
                    <a:p>
                      <a:pPr algn="r" fontAlgn="ctr"/>
                      <a:r>
                        <a:rPr lang="es-419" sz="1000" b="1" i="0" u="none" strike="noStrike" dirty="0">
                          <a:solidFill>
                            <a:schemeClr val="tx1"/>
                          </a:solidFill>
                          <a:effectLst/>
                          <a:latin typeface="Avenir Book"/>
                        </a:rPr>
                        <a:t>SUB-TOTAL EN US DOLLARS</a:t>
                      </a:r>
                      <a:r>
                        <a:rPr lang="es-419" sz="1000" b="0" i="0" u="none" strike="noStrike" dirty="0">
                          <a:solidFill>
                            <a:schemeClr val="tx1"/>
                          </a:solidFill>
                          <a:effectLst/>
                          <a:latin typeface="Avenir Book"/>
                        </a:rPr>
                        <a:t> </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hMerge="1">
                  <a:txBody>
                    <a:bodyPr/>
                    <a:lstStyle/>
                    <a:p>
                      <a:endParaRPr lang="es-MX"/>
                    </a:p>
                  </a:txBody>
                  <a:tcPr/>
                </a:tc>
                <a:tc hMerge="1">
                  <a:txBody>
                    <a:bodyPr/>
                    <a:lstStyle/>
                    <a:p>
                      <a:endParaRPr lang="es-MX"/>
                    </a:p>
                  </a:txBody>
                  <a:tcPr/>
                </a:tc>
                <a:tc hMerge="1">
                  <a:txBody>
                    <a:bodyPr/>
                    <a:lstStyle/>
                    <a:p>
                      <a:pPr algn="l" fontAlgn="ctr"/>
                      <a:endParaRPr lang="es-419" sz="1000" b="0" i="0" u="none" strike="noStrike" dirty="0">
                        <a:solidFill>
                          <a:schemeClr val="tx1"/>
                        </a:solidFill>
                        <a:effectLst/>
                        <a:latin typeface="Avenir Book"/>
                      </a:endParaRP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hMerge="1">
                  <a:txBody>
                    <a:bodyPr/>
                    <a:lstStyle/>
                    <a:p>
                      <a:pPr algn="l" fontAlgn="ctr"/>
                      <a:endParaRPr lang="es-419" sz="1000" b="0" i="0" u="none" strike="noStrike" dirty="0">
                        <a:solidFill>
                          <a:schemeClr val="tx1"/>
                        </a:solidFill>
                        <a:effectLst/>
                        <a:latin typeface="Avenir Book"/>
                      </a:endParaRPr>
                    </a:p>
                  </a:txBody>
                  <a:tcPr marL="8259" marR="8259" marT="82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9DB"/>
                    </a:solidFill>
                  </a:tcPr>
                </a:tc>
                <a:tc>
                  <a:txBody>
                    <a:bodyPr/>
                    <a:lstStyle/>
                    <a:p>
                      <a:pPr algn="ctr" fontAlgn="ctr"/>
                      <a:r>
                        <a:rPr lang="es-419" sz="1000" b="1" i="1" u="none" strike="noStrike" dirty="0">
                          <a:solidFill>
                            <a:schemeClr val="tx1"/>
                          </a:solidFill>
                          <a:effectLst/>
                          <a:latin typeface="Avenir Book"/>
                        </a:rPr>
                        <a:t>$203,389.18</a:t>
                      </a:r>
                    </a:p>
                  </a:txBody>
                  <a:tcPr marL="8259" marR="8259" marT="82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extLst>
                  <a:ext uri="{0D108BD9-81ED-4DB2-BD59-A6C34878D82A}">
                    <a16:rowId xmlns:a16="http://schemas.microsoft.com/office/drawing/2014/main" val="1170644978"/>
                  </a:ext>
                </a:extLst>
              </a:tr>
            </a:tbl>
          </a:graphicData>
        </a:graphic>
      </p:graphicFrame>
    </p:spTree>
    <p:extLst>
      <p:ext uri="{BB962C8B-B14F-4D97-AF65-F5344CB8AC3E}">
        <p14:creationId xmlns:p14="http://schemas.microsoft.com/office/powerpoint/2010/main" val="2702293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8746" y="113691"/>
            <a:ext cx="8229600" cy="945675"/>
          </a:xfrm>
        </p:spPr>
        <p:txBody>
          <a:bodyPr>
            <a:normAutofit/>
          </a:bodyPr>
          <a:lstStyle/>
          <a:p>
            <a:pPr marL="0" lvl="0" indent="0" algn="ctr" defTabSz="914400">
              <a:spcBef>
                <a:spcPts val="0"/>
              </a:spcBef>
              <a:buNone/>
              <a:defRPr/>
            </a:pPr>
            <a:r>
              <a:rPr lang="es-ES" sz="28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400" b="1" dirty="0">
                <a:solidFill>
                  <a:schemeClr val="accent1">
                    <a:lumMod val="50000"/>
                  </a:schemeClr>
                </a:solidFill>
                <a:latin typeface="Avenir Book"/>
                <a:ea typeface="Avenir Book" charset="0"/>
                <a:cs typeface="Avenir Book" charset="0"/>
              </a:rPr>
              <a:t>CISCO MERAKI – </a:t>
            </a:r>
            <a:r>
              <a:rPr lang="es-ES" sz="2200" b="1" dirty="0">
                <a:solidFill>
                  <a:schemeClr val="accent1">
                    <a:lumMod val="50000"/>
                  </a:schemeClr>
                </a:solidFill>
                <a:latin typeface="Avenir Book"/>
                <a:ea typeface="Avenir Book" charset="0"/>
                <a:cs typeface="Avenir Book" charset="0"/>
              </a:rPr>
              <a:t>Proposición Técnica y Económica</a:t>
            </a:r>
          </a:p>
          <a:p>
            <a:pPr marL="0" lvl="0" indent="0" algn="ctr" defTabSz="914400">
              <a:spcBef>
                <a:spcPts val="0"/>
              </a:spcBef>
              <a:buNone/>
              <a:defRPr/>
            </a:pPr>
            <a:endParaRPr lang="es-ES_tradnl" sz="3000" b="1" dirty="0">
              <a:latin typeface="Avenir Book"/>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092" y="5971739"/>
            <a:ext cx="2590099" cy="783777"/>
          </a:xfrm>
          <a:prstGeom prst="rect">
            <a:avLst/>
          </a:prstGeom>
        </p:spPr>
      </p:pic>
      <p:pic>
        <p:nvPicPr>
          <p:cNvPr id="8" name="Imagen 7">
            <a:extLst>
              <a:ext uri="{FF2B5EF4-FFF2-40B4-BE49-F238E27FC236}">
                <a16:creationId xmlns:a16="http://schemas.microsoft.com/office/drawing/2014/main" id="{BD6E3380-0914-4512-AD1C-4603CDDB1143}"/>
              </a:ext>
            </a:extLst>
          </p:cNvPr>
          <p:cNvPicPr>
            <a:picLocks noChangeAspect="1"/>
          </p:cNvPicPr>
          <p:nvPr/>
        </p:nvPicPr>
        <p:blipFill>
          <a:blip r:embed="rId3"/>
          <a:stretch>
            <a:fillRect/>
          </a:stretch>
        </p:blipFill>
        <p:spPr>
          <a:xfrm>
            <a:off x="288505" y="6010227"/>
            <a:ext cx="1545300" cy="706800"/>
          </a:xfrm>
          <a:prstGeom prst="rect">
            <a:avLst/>
          </a:prstGeom>
        </p:spPr>
      </p:pic>
      <p:sp>
        <p:nvSpPr>
          <p:cNvPr id="5" name="Rectángulo 4">
            <a:extLst>
              <a:ext uri="{FF2B5EF4-FFF2-40B4-BE49-F238E27FC236}">
                <a16:creationId xmlns:a16="http://schemas.microsoft.com/office/drawing/2014/main" id="{C8DFCAF7-04FB-45ED-ACA6-6DEAF0CC13FF}"/>
              </a:ext>
            </a:extLst>
          </p:cNvPr>
          <p:cNvSpPr/>
          <p:nvPr/>
        </p:nvSpPr>
        <p:spPr>
          <a:xfrm>
            <a:off x="177808" y="5189528"/>
            <a:ext cx="8640537" cy="646331"/>
          </a:xfrm>
          <a:prstGeom prst="rect">
            <a:avLst/>
          </a:prstGeom>
        </p:spPr>
        <p:txBody>
          <a:bodyPr wrap="square">
            <a:spAutoFit/>
          </a:bodyPr>
          <a:lstStyle/>
          <a:p>
            <a:pPr algn="ctr"/>
            <a:r>
              <a:rPr lang="es-ES_tradnl" b="1" i="1" dirty="0">
                <a:solidFill>
                  <a:schemeClr val="tx2">
                    <a:lumMod val="75000"/>
                  </a:schemeClr>
                </a:solidFill>
                <a:latin typeface="Avenir Book"/>
                <a:ea typeface="Avenir Book" charset="0"/>
                <a:cs typeface="Avenir Book" charset="0"/>
              </a:rPr>
              <a:t>PRECIOS EN US DOLLARS MÁS 16% IVA</a:t>
            </a:r>
          </a:p>
          <a:p>
            <a:pPr algn="ctr"/>
            <a:r>
              <a:rPr lang="es-ES_tradnl" b="1" i="1" dirty="0">
                <a:solidFill>
                  <a:schemeClr val="tx2">
                    <a:lumMod val="75000"/>
                  </a:schemeClr>
                </a:solidFill>
                <a:latin typeface="Avenir Book"/>
                <a:ea typeface="Avenir Book" charset="0"/>
                <a:cs typeface="Avenir Book" charset="0"/>
              </a:rPr>
              <a:t>MONTO NO INCLUYE INSTALACIONES DE CABLEADO ESTRUCTURADO</a:t>
            </a:r>
          </a:p>
        </p:txBody>
      </p:sp>
      <p:sp>
        <p:nvSpPr>
          <p:cNvPr id="9" name="CuadroTexto 8">
            <a:extLst>
              <a:ext uri="{FF2B5EF4-FFF2-40B4-BE49-F238E27FC236}">
                <a16:creationId xmlns:a16="http://schemas.microsoft.com/office/drawing/2014/main" id="{73EDB3BC-E6D5-4823-9381-A877BF132310}"/>
              </a:ext>
            </a:extLst>
          </p:cNvPr>
          <p:cNvSpPr txBox="1"/>
          <p:nvPr/>
        </p:nvSpPr>
        <p:spPr>
          <a:xfrm>
            <a:off x="177808" y="1340159"/>
            <a:ext cx="8640537" cy="2492990"/>
          </a:xfrm>
          <a:prstGeom prst="rect">
            <a:avLst/>
          </a:prstGeom>
          <a:noFill/>
        </p:spPr>
        <p:txBody>
          <a:bodyPr wrap="square" rtlCol="0">
            <a:spAutoFit/>
          </a:bodyPr>
          <a:lstStyle/>
          <a:p>
            <a:r>
              <a:rPr lang="es-ES" sz="1600" b="1" dirty="0">
                <a:solidFill>
                  <a:schemeClr val="accent1">
                    <a:lumMod val="50000"/>
                  </a:schemeClr>
                </a:solidFill>
                <a:latin typeface="Avenir Book"/>
                <a:cs typeface="Avenir Book"/>
              </a:rPr>
              <a:t>Implementación de la Solución							MONTO USD$ 35,000.00</a:t>
            </a:r>
            <a:endParaRPr lang="es-ES" sz="1400" dirty="0">
              <a:solidFill>
                <a:schemeClr val="accent1">
                  <a:lumMod val="50000"/>
                </a:schemeClr>
              </a:solidFill>
              <a:latin typeface="Avenir Book"/>
              <a:cs typeface="Avenir Book"/>
            </a:endParaRPr>
          </a:p>
          <a:p>
            <a:pPr marL="742950" lvl="1" indent="-285750">
              <a:buFont typeface="Arial" panose="020B0604020202020204" pitchFamily="34" charset="0"/>
              <a:buChar char="•"/>
            </a:pPr>
            <a:r>
              <a:rPr lang="es-MX" sz="1400" dirty="0">
                <a:solidFill>
                  <a:schemeClr val="accent1">
                    <a:lumMod val="50000"/>
                  </a:schemeClr>
                </a:solidFill>
                <a:latin typeface="Avenir Book"/>
                <a:cs typeface="Avenir Book"/>
              </a:rPr>
              <a:t>Tiempo de Implementación – 4 a 6 Semanas</a:t>
            </a:r>
          </a:p>
          <a:p>
            <a:pPr marL="742950" lvl="1" indent="-285750">
              <a:buFont typeface="Arial" panose="020B0604020202020204" pitchFamily="34" charset="0"/>
              <a:buChar char="•"/>
            </a:pPr>
            <a:r>
              <a:rPr lang="es-MX" sz="1400" i="1" dirty="0">
                <a:solidFill>
                  <a:schemeClr val="accent1">
                    <a:lumMod val="50000"/>
                  </a:schemeClr>
                </a:solidFill>
                <a:latin typeface="Avenir Book"/>
                <a:cs typeface="Avenir Book"/>
              </a:rPr>
              <a:t>INCLUYE:</a:t>
            </a:r>
          </a:p>
          <a:p>
            <a:pPr marL="1200150" lvl="2" indent="-285750">
              <a:buFont typeface="Arial" panose="020B0604020202020204" pitchFamily="34" charset="0"/>
              <a:buChar char="•"/>
            </a:pPr>
            <a:r>
              <a:rPr lang="es-ES" sz="1400" i="1" dirty="0">
                <a:solidFill>
                  <a:schemeClr val="accent1">
                    <a:lumMod val="50000"/>
                  </a:schemeClr>
                </a:solidFill>
                <a:latin typeface="Avenir Book"/>
                <a:cs typeface="Avenir Book"/>
              </a:rPr>
              <a:t>Memoria técnica con todos los procesos utilizados para el aseguramiento de una correcta instalación.</a:t>
            </a:r>
          </a:p>
          <a:p>
            <a:pPr marL="1200150" lvl="2" indent="-285750">
              <a:buFont typeface="Arial" panose="020B0604020202020204" pitchFamily="34" charset="0"/>
              <a:buChar char="•"/>
            </a:pPr>
            <a:r>
              <a:rPr lang="es-ES" sz="1400" i="1" dirty="0">
                <a:solidFill>
                  <a:schemeClr val="accent1">
                    <a:lumMod val="50000"/>
                  </a:schemeClr>
                </a:solidFill>
                <a:latin typeface="Avenir Book"/>
                <a:cs typeface="Avenir Book"/>
              </a:rPr>
              <a:t>Verificación y actualizaciones de drivers y firmware a los últimos niveles.</a:t>
            </a:r>
          </a:p>
          <a:p>
            <a:pPr marL="1200150" lvl="2" indent="-285750">
              <a:buFont typeface="Arial" panose="020B0604020202020204" pitchFamily="34" charset="0"/>
              <a:buChar char="•"/>
            </a:pPr>
            <a:r>
              <a:rPr lang="es-ES" sz="1400" i="1" dirty="0">
                <a:solidFill>
                  <a:schemeClr val="accent1">
                    <a:lumMod val="50000"/>
                  </a:schemeClr>
                </a:solidFill>
                <a:latin typeface="Avenir Book"/>
                <a:cs typeface="Avenir Book"/>
              </a:rPr>
              <a:t>Pruebas de funcionalidad del hardware-software y la solución completa descrita en este documento.</a:t>
            </a:r>
          </a:p>
          <a:p>
            <a:pPr marL="1200150" lvl="2" indent="-285750">
              <a:buFont typeface="Arial" panose="020B0604020202020204" pitchFamily="34" charset="0"/>
              <a:buChar char="•"/>
            </a:pPr>
            <a:endParaRPr lang="es-MX" sz="1400" i="1" dirty="0">
              <a:solidFill>
                <a:schemeClr val="accent1">
                  <a:lumMod val="50000"/>
                </a:schemeClr>
              </a:solidFill>
              <a:latin typeface="Avenir Book"/>
              <a:cs typeface="Avenir Book"/>
            </a:endParaRPr>
          </a:p>
          <a:p>
            <a:pPr marL="742950" lvl="1" indent="-285750">
              <a:buFont typeface="Arial" panose="020B0604020202020204" pitchFamily="34" charset="0"/>
              <a:buChar char="•"/>
            </a:pPr>
            <a:endParaRPr lang="es-MX" sz="1400" i="1" dirty="0">
              <a:solidFill>
                <a:schemeClr val="accent1">
                  <a:lumMod val="50000"/>
                </a:schemeClr>
              </a:solidFill>
              <a:latin typeface="Avenir Book"/>
              <a:cs typeface="Avenir Book"/>
            </a:endParaRPr>
          </a:p>
          <a:p>
            <a:pPr marL="742950" lvl="1" indent="-285750">
              <a:buFont typeface="Arial" panose="020B0604020202020204" pitchFamily="34" charset="0"/>
              <a:buChar char="•"/>
            </a:pPr>
            <a:r>
              <a:rPr lang="es-MX" sz="1400" i="1" dirty="0">
                <a:solidFill>
                  <a:schemeClr val="accent1">
                    <a:lumMod val="50000"/>
                  </a:schemeClr>
                </a:solidFill>
                <a:latin typeface="Avenir Book"/>
                <a:cs typeface="Avenir Book"/>
              </a:rPr>
              <a:t>NOTA: Las antenas cuentan con puerto doble de red por lo que será necesario en una segunda etapa cotizar el cableado adicional que se requiera.</a:t>
            </a:r>
            <a:endParaRPr lang="es-ES" sz="1400" i="1" dirty="0">
              <a:solidFill>
                <a:schemeClr val="accent1">
                  <a:lumMod val="50000"/>
                </a:schemeClr>
              </a:solidFill>
              <a:latin typeface="Avenir Book"/>
              <a:cs typeface="Avenir Book"/>
            </a:endParaRPr>
          </a:p>
          <a:p>
            <a:pPr marL="742950" lvl="1" indent="-285750">
              <a:buFont typeface="Arial" panose="020B0604020202020204" pitchFamily="34" charset="0"/>
              <a:buChar char="•"/>
            </a:pPr>
            <a:endParaRPr lang="es-ES" sz="1400" dirty="0">
              <a:solidFill>
                <a:schemeClr val="accent1">
                  <a:lumMod val="50000"/>
                </a:schemeClr>
              </a:solidFill>
              <a:latin typeface="Avenir Book"/>
              <a:cs typeface="Avenir Book"/>
            </a:endParaRPr>
          </a:p>
        </p:txBody>
      </p:sp>
    </p:spTree>
    <p:extLst>
      <p:ext uri="{BB962C8B-B14F-4D97-AF65-F5344CB8AC3E}">
        <p14:creationId xmlns:p14="http://schemas.microsoft.com/office/powerpoint/2010/main" val="4201870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4800" y="-250257"/>
            <a:ext cx="8229600" cy="1814140"/>
          </a:xfrm>
        </p:spPr>
        <p:txBody>
          <a:bodyPr>
            <a:normAutofit/>
          </a:bodyPr>
          <a:lstStyle/>
          <a:p>
            <a:pPr marL="0" lvl="0" indent="0" defTabSz="914400">
              <a:spcBef>
                <a:spcPts val="0"/>
              </a:spcBef>
              <a:buNone/>
              <a:defRPr/>
            </a:pPr>
            <a:endParaRPr lang="es-ES_tradnl" sz="2400" b="1" dirty="0">
              <a:solidFill>
                <a:schemeClr val="accent1">
                  <a:lumMod val="50000"/>
                </a:schemeClr>
              </a:solidFill>
              <a:latin typeface="Avenir Book"/>
            </a:endParaRPr>
          </a:p>
          <a:p>
            <a:pPr marL="0" lvl="0" indent="0" algn="ctr" defTabSz="914400">
              <a:spcBef>
                <a:spcPts val="0"/>
              </a:spcBef>
              <a:buNone/>
              <a:defRPr/>
            </a:pPr>
            <a:r>
              <a:rPr lang="es-ES" sz="44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000" b="1" dirty="0" err="1">
                <a:solidFill>
                  <a:schemeClr val="accent1">
                    <a:lumMod val="50000"/>
                  </a:schemeClr>
                </a:solidFill>
                <a:latin typeface="Avenir Book"/>
                <a:ea typeface="Avenir Book" charset="0"/>
                <a:cs typeface="Avenir Book" charset="0"/>
              </a:rPr>
              <a:t>Hpe</a:t>
            </a:r>
            <a:r>
              <a:rPr lang="es-ES" sz="2000" b="1" dirty="0">
                <a:solidFill>
                  <a:schemeClr val="accent1">
                    <a:lumMod val="50000"/>
                  </a:schemeClr>
                </a:solidFill>
                <a:latin typeface="Avenir Book"/>
                <a:ea typeface="Avenir Book" charset="0"/>
                <a:cs typeface="Avenir Book" charset="0"/>
              </a:rPr>
              <a:t> ARUBA - Propuesta de Valor</a:t>
            </a:r>
            <a:endParaRPr lang="es-ES_tradnl" sz="20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518" y="6134490"/>
            <a:ext cx="2218882" cy="671445"/>
          </a:xfrm>
          <a:prstGeom prst="rect">
            <a:avLst/>
          </a:prstGeom>
        </p:spPr>
      </p:pic>
      <p:sp>
        <p:nvSpPr>
          <p:cNvPr id="4" name="Rectángulo 3"/>
          <p:cNvSpPr/>
          <p:nvPr/>
        </p:nvSpPr>
        <p:spPr>
          <a:xfrm>
            <a:off x="140677" y="1014909"/>
            <a:ext cx="8839201" cy="4397294"/>
          </a:xfrm>
          <a:prstGeom prst="rect">
            <a:avLst/>
          </a:prstGeom>
        </p:spPr>
        <p:txBody>
          <a:bodyPr wrap="square">
            <a:spAutoFit/>
          </a:bodyPr>
          <a:lstStyle/>
          <a:p>
            <a:pPr lvl="0" algn="just">
              <a:spcAft>
                <a:spcPts val="0"/>
              </a:spcAft>
              <a:buClr>
                <a:srgbClr val="000000"/>
              </a:buClr>
            </a:pPr>
            <a:r>
              <a:rPr lang="es-ES_tradnl" sz="1600" b="1" dirty="0">
                <a:solidFill>
                  <a:schemeClr val="tx2">
                    <a:lumMod val="75000"/>
                  </a:schemeClr>
                </a:solidFill>
                <a:latin typeface="Avenir Book"/>
                <a:ea typeface="Calibri" charset="0"/>
                <a:cs typeface="Arial" charset="0"/>
              </a:rPr>
              <a:t>Ventajas de </a:t>
            </a:r>
            <a:r>
              <a:rPr lang="es-ES_tradnl" sz="1600" b="1" dirty="0" err="1">
                <a:solidFill>
                  <a:schemeClr val="tx2">
                    <a:lumMod val="75000"/>
                  </a:schemeClr>
                </a:solidFill>
                <a:latin typeface="Avenir Book"/>
                <a:ea typeface="Calibri" charset="0"/>
                <a:cs typeface="Arial" charset="0"/>
              </a:rPr>
              <a:t>Hpe</a:t>
            </a:r>
            <a:r>
              <a:rPr lang="es-ES_tradnl" sz="1600" b="1" dirty="0">
                <a:solidFill>
                  <a:schemeClr val="tx2">
                    <a:lumMod val="75000"/>
                  </a:schemeClr>
                </a:solidFill>
                <a:latin typeface="Avenir Book"/>
                <a:ea typeface="Calibri" charset="0"/>
                <a:cs typeface="Arial" charset="0"/>
              </a:rPr>
              <a:t> Aruba</a:t>
            </a:r>
          </a:p>
          <a:p>
            <a:pPr lvl="1" algn="just">
              <a:buClr>
                <a:srgbClr val="000000"/>
              </a:buClr>
            </a:pPr>
            <a:r>
              <a:rPr lang="es-ES_tradnl" sz="1400" dirty="0">
                <a:solidFill>
                  <a:schemeClr val="tx2">
                    <a:lumMod val="75000"/>
                  </a:schemeClr>
                </a:solidFill>
                <a:latin typeface="Avenir Book"/>
                <a:ea typeface="Calibri" charset="0"/>
                <a:cs typeface="Arial" charset="0"/>
              </a:rPr>
              <a:t>Aruba mantiene innovaciones fuertes en tecnología. Se ofrece lo más novedoso en tecnología A NIVEL MUNDIAL.</a:t>
            </a:r>
          </a:p>
          <a:p>
            <a:pPr marL="800100" lvl="1" indent="-342900" algn="just">
              <a:lnSpc>
                <a:spcPct val="150000"/>
              </a:lnSpc>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Una sola red más simple es más fiable, menos cara y más fácil de administrar y actualizar. Las redes de campus convergentes le ofrecen:</a:t>
            </a:r>
          </a:p>
          <a:p>
            <a:pPr marL="1257300" lvl="2" indent="-342900" algn="just">
              <a:lnSpc>
                <a:spcPct val="150000"/>
              </a:lnSpc>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Agilidad</a:t>
            </a:r>
          </a:p>
          <a:p>
            <a:pPr marL="1257300" lvl="2" indent="-342900" algn="just">
              <a:lnSpc>
                <a:spcPct val="150000"/>
              </a:lnSpc>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Valor</a:t>
            </a:r>
          </a:p>
          <a:p>
            <a:pPr marL="1257300" lvl="2" indent="-342900" algn="just">
              <a:lnSpc>
                <a:spcPct val="150000"/>
              </a:lnSpc>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Confianza</a:t>
            </a:r>
          </a:p>
          <a:p>
            <a:pPr marL="800100" lvl="1" indent="-342900" algn="just">
              <a:lnSpc>
                <a:spcPct val="150000"/>
              </a:lnSpc>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Excelente Rendimiento y Velocidad </a:t>
            </a:r>
            <a:r>
              <a:rPr lang="es-ES" sz="1400" dirty="0" err="1">
                <a:solidFill>
                  <a:schemeClr val="tx2">
                    <a:lumMod val="75000"/>
                  </a:schemeClr>
                </a:solidFill>
                <a:latin typeface="Avenir Book"/>
                <a:ea typeface="Calibri" charset="0"/>
                <a:cs typeface="Arial" charset="0"/>
              </a:rPr>
              <a:t>WiFi</a:t>
            </a:r>
            <a:endParaRPr lang="es-ES" sz="1400" dirty="0">
              <a:solidFill>
                <a:schemeClr val="tx2">
                  <a:lumMod val="75000"/>
                </a:schemeClr>
              </a:solidFill>
              <a:latin typeface="Avenir Book"/>
              <a:ea typeface="Calibri" charset="0"/>
              <a:cs typeface="Arial" charset="0"/>
            </a:endParaRPr>
          </a:p>
          <a:p>
            <a:pPr marL="800100" lvl="1" indent="-342900" algn="just">
              <a:lnSpc>
                <a:spcPct val="150000"/>
              </a:lnSpc>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Administración</a:t>
            </a:r>
          </a:p>
          <a:p>
            <a:pPr marL="1257300" lvl="2" indent="-342900" algn="just">
              <a:lnSpc>
                <a:spcPct val="150000"/>
              </a:lnSpc>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Cloud 100%</a:t>
            </a:r>
          </a:p>
          <a:p>
            <a:pPr marL="1257300" lvl="2" indent="-342900" algn="just">
              <a:lnSpc>
                <a:spcPct val="150000"/>
              </a:lnSpc>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Semi-Local</a:t>
            </a:r>
          </a:p>
          <a:p>
            <a:pPr marL="800100" lvl="1" indent="-342900" algn="just">
              <a:lnSpc>
                <a:spcPct val="150000"/>
              </a:lnSpc>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Antenas 4x4:4 MU-MIMO WAVE-2</a:t>
            </a:r>
          </a:p>
          <a:p>
            <a:pPr lvl="2" algn="just">
              <a:lnSpc>
                <a:spcPct val="150000"/>
              </a:lnSpc>
            </a:pPr>
            <a:r>
              <a:rPr lang="es-ES" sz="1400" dirty="0">
                <a:solidFill>
                  <a:schemeClr val="tx2">
                    <a:lumMod val="75000"/>
                  </a:schemeClr>
                </a:solidFill>
                <a:latin typeface="Avenir Book"/>
                <a:ea typeface="Calibri" charset="0"/>
                <a:cs typeface="Arial" charset="0"/>
              </a:rPr>
              <a:t>Con Velocidades 802.11ac de Alta Densidad</a:t>
            </a:r>
          </a:p>
          <a:p>
            <a:pPr marL="742950" lvl="1" indent="-285750" algn="just">
              <a:lnSpc>
                <a:spcPct val="150000"/>
              </a:lnSpc>
              <a:buFont typeface="Arial" panose="020B0604020202020204" pitchFamily="34" charset="0"/>
              <a:buChar char="•"/>
            </a:pPr>
            <a:r>
              <a:rPr lang="es-ES" sz="1400" dirty="0" err="1">
                <a:solidFill>
                  <a:schemeClr val="tx2">
                    <a:lumMod val="75000"/>
                  </a:schemeClr>
                </a:solidFill>
                <a:latin typeface="Avenir Book"/>
                <a:ea typeface="Calibri" charset="0"/>
                <a:cs typeface="Arial" charset="0"/>
              </a:rPr>
              <a:t>Wi</a:t>
            </a:r>
            <a:r>
              <a:rPr lang="es-ES" sz="1400" dirty="0">
                <a:solidFill>
                  <a:schemeClr val="tx2">
                    <a:lumMod val="75000"/>
                  </a:schemeClr>
                </a:solidFill>
                <a:latin typeface="Avenir Book"/>
                <a:ea typeface="Calibri" charset="0"/>
                <a:cs typeface="Arial" charset="0"/>
              </a:rPr>
              <a:t>-Fi fiable en clase que jamás interrumpirá el aprendizaje.</a:t>
            </a:r>
            <a:endParaRPr lang="es-ES_tradnl" sz="1400" dirty="0">
              <a:solidFill>
                <a:schemeClr val="tx2">
                  <a:lumMod val="75000"/>
                </a:schemeClr>
              </a:solidFill>
              <a:latin typeface="Avenir Book"/>
              <a:ea typeface="Calibri" charset="0"/>
              <a:cs typeface="Arial" charset="0"/>
            </a:endParaRPr>
          </a:p>
        </p:txBody>
      </p:sp>
      <p:pic>
        <p:nvPicPr>
          <p:cNvPr id="10" name="Imagen 9">
            <a:extLst>
              <a:ext uri="{FF2B5EF4-FFF2-40B4-BE49-F238E27FC236}">
                <a16:creationId xmlns:a16="http://schemas.microsoft.com/office/drawing/2014/main" id="{6B3BB99F-23BC-4DB4-B61E-841D7F9179B6}"/>
              </a:ext>
            </a:extLst>
          </p:cNvPr>
          <p:cNvPicPr>
            <a:picLocks noChangeAspect="1"/>
          </p:cNvPicPr>
          <p:nvPr/>
        </p:nvPicPr>
        <p:blipFill>
          <a:blip r:embed="rId4"/>
          <a:stretch>
            <a:fillRect/>
          </a:stretch>
        </p:blipFill>
        <p:spPr>
          <a:xfrm>
            <a:off x="288505" y="6010227"/>
            <a:ext cx="1545300" cy="706800"/>
          </a:xfrm>
          <a:prstGeom prst="rect">
            <a:avLst/>
          </a:prstGeom>
        </p:spPr>
      </p:pic>
      <p:pic>
        <p:nvPicPr>
          <p:cNvPr id="2056" name="Picture 8" descr="Buy 3 access points, get 2 free">
            <a:extLst>
              <a:ext uri="{FF2B5EF4-FFF2-40B4-BE49-F238E27FC236}">
                <a16:creationId xmlns:a16="http://schemas.microsoft.com/office/drawing/2014/main" id="{A57F8368-5793-4485-AE88-667C5A28E2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2500" y="4655553"/>
            <a:ext cx="2613812" cy="10187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www.arubanetworks.com/wp-content/uploads/primary-ed-2_580x320.jpg">
            <a:extLst>
              <a:ext uri="{FF2B5EF4-FFF2-40B4-BE49-F238E27FC236}">
                <a16:creationId xmlns:a16="http://schemas.microsoft.com/office/drawing/2014/main" id="{62B10F7A-22B3-45D2-81BD-03C56E9D82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1188" y="2363353"/>
            <a:ext cx="3848690" cy="2123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842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4800" y="-250257"/>
            <a:ext cx="8229600" cy="1814140"/>
          </a:xfrm>
        </p:spPr>
        <p:txBody>
          <a:bodyPr>
            <a:normAutofit/>
          </a:bodyPr>
          <a:lstStyle/>
          <a:p>
            <a:pPr marL="0" lvl="0" indent="0" defTabSz="914400">
              <a:spcBef>
                <a:spcPts val="0"/>
              </a:spcBef>
              <a:buNone/>
              <a:defRPr/>
            </a:pPr>
            <a:endParaRPr lang="es-ES_tradnl" sz="2400" b="1" dirty="0">
              <a:solidFill>
                <a:schemeClr val="accent1">
                  <a:lumMod val="50000"/>
                </a:schemeClr>
              </a:solidFill>
              <a:latin typeface="Avenir Book"/>
            </a:endParaRPr>
          </a:p>
          <a:p>
            <a:pPr marL="0" lvl="0" indent="0" algn="ctr" defTabSz="914400">
              <a:spcBef>
                <a:spcPts val="0"/>
              </a:spcBef>
              <a:buNone/>
              <a:defRPr/>
            </a:pPr>
            <a:r>
              <a:rPr lang="es-ES" sz="44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000" b="1" dirty="0" err="1">
                <a:solidFill>
                  <a:schemeClr val="accent1">
                    <a:lumMod val="50000"/>
                  </a:schemeClr>
                </a:solidFill>
                <a:latin typeface="Avenir Book"/>
                <a:ea typeface="Avenir Book" charset="0"/>
                <a:cs typeface="Avenir Book" charset="0"/>
              </a:rPr>
              <a:t>Hpe</a:t>
            </a:r>
            <a:r>
              <a:rPr lang="es-ES" sz="2000" b="1" dirty="0">
                <a:solidFill>
                  <a:schemeClr val="accent1">
                    <a:lumMod val="50000"/>
                  </a:schemeClr>
                </a:solidFill>
                <a:latin typeface="Avenir Book"/>
                <a:ea typeface="Avenir Book" charset="0"/>
                <a:cs typeface="Avenir Book" charset="0"/>
              </a:rPr>
              <a:t> ARUBA - Propuesta de Valor</a:t>
            </a:r>
            <a:endParaRPr lang="es-ES_tradnl" sz="20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518" y="6134490"/>
            <a:ext cx="2218882" cy="671445"/>
          </a:xfrm>
          <a:prstGeom prst="rect">
            <a:avLst/>
          </a:prstGeom>
        </p:spPr>
      </p:pic>
      <p:sp>
        <p:nvSpPr>
          <p:cNvPr id="4" name="Rectángulo 3"/>
          <p:cNvSpPr/>
          <p:nvPr/>
        </p:nvSpPr>
        <p:spPr>
          <a:xfrm>
            <a:off x="140677" y="1014909"/>
            <a:ext cx="8839201" cy="3170099"/>
          </a:xfrm>
          <a:prstGeom prst="rect">
            <a:avLst/>
          </a:prstGeom>
        </p:spPr>
        <p:txBody>
          <a:bodyPr wrap="square">
            <a:spAutoFit/>
          </a:bodyPr>
          <a:lstStyle/>
          <a:p>
            <a:pPr lvl="0" algn="just">
              <a:spcAft>
                <a:spcPts val="0"/>
              </a:spcAft>
              <a:buClr>
                <a:srgbClr val="000000"/>
              </a:buClr>
            </a:pPr>
            <a:endParaRPr lang="es-ES_tradnl" sz="1600" b="1" dirty="0">
              <a:solidFill>
                <a:schemeClr val="tx2">
                  <a:lumMod val="75000"/>
                </a:schemeClr>
              </a:solidFill>
              <a:latin typeface="Avenir Book"/>
              <a:ea typeface="Calibri" charset="0"/>
              <a:cs typeface="Arial" charset="0"/>
            </a:endParaRPr>
          </a:p>
          <a:p>
            <a:pPr lvl="0" algn="just">
              <a:spcAft>
                <a:spcPts val="0"/>
              </a:spcAft>
              <a:buClr>
                <a:srgbClr val="000000"/>
              </a:buClr>
            </a:pPr>
            <a:r>
              <a:rPr lang="es-ES_tradnl" sz="1600" b="1" dirty="0">
                <a:solidFill>
                  <a:schemeClr val="tx2">
                    <a:lumMod val="75000"/>
                  </a:schemeClr>
                </a:solidFill>
                <a:latin typeface="Avenir Book"/>
                <a:ea typeface="Calibri" charset="0"/>
                <a:cs typeface="Arial" charset="0"/>
              </a:rPr>
              <a:t>Algunas Consideraciones de </a:t>
            </a:r>
            <a:r>
              <a:rPr lang="es-ES_tradnl" sz="1600" b="1" dirty="0" err="1">
                <a:solidFill>
                  <a:schemeClr val="tx2">
                    <a:lumMod val="75000"/>
                  </a:schemeClr>
                </a:solidFill>
                <a:latin typeface="Avenir Book"/>
                <a:ea typeface="Calibri" charset="0"/>
                <a:cs typeface="Arial" charset="0"/>
              </a:rPr>
              <a:t>HPe</a:t>
            </a:r>
            <a:r>
              <a:rPr lang="es-ES_tradnl" sz="1600" b="1" dirty="0">
                <a:solidFill>
                  <a:schemeClr val="tx2">
                    <a:lumMod val="75000"/>
                  </a:schemeClr>
                </a:solidFill>
                <a:latin typeface="Avenir Book"/>
                <a:ea typeface="Calibri" charset="0"/>
                <a:cs typeface="Arial" charset="0"/>
              </a:rPr>
              <a:t> Aruba</a:t>
            </a:r>
          </a:p>
          <a:p>
            <a:pPr marL="742950" lvl="1" indent="-285750" algn="just">
              <a:buClr>
                <a:srgbClr val="000000"/>
              </a:buClr>
              <a:buFont typeface="Arial" panose="020B0604020202020204" pitchFamily="34" charset="0"/>
              <a:buChar char="•"/>
            </a:pPr>
            <a:r>
              <a:rPr lang="es-MX" sz="1400" dirty="0">
                <a:solidFill>
                  <a:schemeClr val="tx2">
                    <a:lumMod val="75000"/>
                  </a:schemeClr>
                </a:solidFill>
                <a:latin typeface="Avenir Book"/>
                <a:ea typeface="Calibri" charset="0"/>
                <a:cs typeface="Arial" charset="0"/>
              </a:rPr>
              <a:t>Aruba se ubica dentro del Rubro de Liderazgo en el Cuadrante Mágico de Gartner. Esto quiere decir que es una empresa con una amplia visión con gran habilidad para ejecutar. Sin embargo, un eje principal del Colegio es maximizar el desempeño de las redes e Internet a un costo adecuado, empleando una tecnología moderna y probada.</a:t>
            </a:r>
          </a:p>
          <a:p>
            <a:pPr marL="742950" lvl="1" indent="-285750" algn="just">
              <a:buClr>
                <a:srgbClr val="000000"/>
              </a:buClr>
              <a:buFont typeface="Arial" panose="020B0604020202020204" pitchFamily="34" charset="0"/>
              <a:buChar char="•"/>
            </a:pPr>
            <a:r>
              <a:rPr lang="es-MX" sz="1400" dirty="0">
                <a:solidFill>
                  <a:schemeClr val="tx2">
                    <a:lumMod val="75000"/>
                  </a:schemeClr>
                </a:solidFill>
                <a:latin typeface="Avenir Book"/>
                <a:ea typeface="Calibri" charset="0"/>
                <a:cs typeface="Arial" charset="0"/>
              </a:rPr>
              <a:t> La tecnología de Aruba es muy novedosa por lo que aun la mayoría de los fabricantes no la han homologado.</a:t>
            </a:r>
          </a:p>
          <a:p>
            <a:pPr marL="742950" lvl="1" indent="-285750" algn="just">
              <a:buClr>
                <a:srgbClr val="000000"/>
              </a:buClr>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Se cotiza dentro de la solución inicial </a:t>
            </a:r>
            <a:r>
              <a:rPr lang="es-ES" sz="1400" dirty="0">
                <a:solidFill>
                  <a:schemeClr val="tx2">
                    <a:lumMod val="75000"/>
                  </a:schemeClr>
                </a:solidFill>
                <a:latin typeface="Avenir Book"/>
                <a:ea typeface="Calibri" charset="0"/>
                <a:cs typeface="Arial" charset="0"/>
              </a:rPr>
              <a:t>la suscripción a 5 años (60 Meses) para la totalidad de la infraestructura. Es importante renovar dicha suscripción al termino del contrato a los precios vigentes que Aruba publique en su momento. En caso de no renovar la Suscripción, algunas características de administración (en particular Cloud </a:t>
            </a:r>
            <a:r>
              <a:rPr lang="es-ES" sz="1400" dirty="0" err="1">
                <a:solidFill>
                  <a:schemeClr val="tx2">
                    <a:lumMod val="75000"/>
                  </a:schemeClr>
                </a:solidFill>
                <a:latin typeface="Avenir Book"/>
                <a:ea typeface="Calibri" charset="0"/>
                <a:cs typeface="Arial" charset="0"/>
              </a:rPr>
              <a:t>Services</a:t>
            </a:r>
            <a:r>
              <a:rPr lang="es-ES" sz="1400" dirty="0">
                <a:solidFill>
                  <a:schemeClr val="tx2">
                    <a:lumMod val="75000"/>
                  </a:schemeClr>
                </a:solidFill>
                <a:latin typeface="Avenir Book"/>
                <a:ea typeface="Calibri" charset="0"/>
                <a:cs typeface="Arial" charset="0"/>
              </a:rPr>
              <a:t>) dejarán de funcionar.</a:t>
            </a:r>
          </a:p>
          <a:p>
            <a:pPr marL="742950" lvl="1" indent="-285750" algn="just">
              <a:buClr>
                <a:srgbClr val="000000"/>
              </a:buClr>
              <a:buFont typeface="Arial" panose="020B0604020202020204" pitchFamily="34" charset="0"/>
              <a:buChar char="•"/>
            </a:pPr>
            <a:r>
              <a:rPr lang="es-ES" sz="1400" dirty="0">
                <a:solidFill>
                  <a:schemeClr val="tx2">
                    <a:lumMod val="75000"/>
                  </a:schemeClr>
                </a:solidFill>
                <a:latin typeface="Avenir Book"/>
                <a:ea typeface="Calibri" charset="0"/>
                <a:cs typeface="Arial" charset="0"/>
              </a:rPr>
              <a:t>Todas las Antenas son MU-MIMO 4*4 WAVE-2 y están preparadas para a futuro incorporar servicios de localización. Sin embargo, no es prioridad del Colegio emplear los servicios de Localización por lo que se puede optimizar el costo con otras marcas.</a:t>
            </a:r>
            <a:endParaRPr lang="es-ES_tradnl" sz="1400" dirty="0">
              <a:solidFill>
                <a:schemeClr val="tx2">
                  <a:lumMod val="75000"/>
                </a:schemeClr>
              </a:solidFill>
              <a:latin typeface="Avenir Book"/>
              <a:ea typeface="Calibri" charset="0"/>
              <a:cs typeface="Arial" charset="0"/>
            </a:endParaRPr>
          </a:p>
        </p:txBody>
      </p:sp>
      <p:pic>
        <p:nvPicPr>
          <p:cNvPr id="10" name="Imagen 9">
            <a:extLst>
              <a:ext uri="{FF2B5EF4-FFF2-40B4-BE49-F238E27FC236}">
                <a16:creationId xmlns:a16="http://schemas.microsoft.com/office/drawing/2014/main" id="{6B3BB99F-23BC-4DB4-B61E-841D7F9179B6}"/>
              </a:ext>
            </a:extLst>
          </p:cNvPr>
          <p:cNvPicPr>
            <a:picLocks noChangeAspect="1"/>
          </p:cNvPicPr>
          <p:nvPr/>
        </p:nvPicPr>
        <p:blipFill>
          <a:blip r:embed="rId4"/>
          <a:stretch>
            <a:fillRect/>
          </a:stretch>
        </p:blipFill>
        <p:spPr>
          <a:xfrm>
            <a:off x="288505" y="6010227"/>
            <a:ext cx="1545300" cy="706800"/>
          </a:xfrm>
          <a:prstGeom prst="rect">
            <a:avLst/>
          </a:prstGeom>
        </p:spPr>
      </p:pic>
      <p:pic>
        <p:nvPicPr>
          <p:cNvPr id="1026" name="Imagen 1">
            <a:extLst>
              <a:ext uri="{FF2B5EF4-FFF2-40B4-BE49-F238E27FC236}">
                <a16:creationId xmlns:a16="http://schemas.microsoft.com/office/drawing/2014/main" id="{4FD79573-4ABA-4547-A0EB-33DFF499A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884" y="3976811"/>
            <a:ext cx="2565611" cy="2157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1092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8746" y="113691"/>
            <a:ext cx="8229600" cy="945675"/>
          </a:xfrm>
        </p:spPr>
        <p:txBody>
          <a:bodyPr>
            <a:normAutofit/>
          </a:bodyPr>
          <a:lstStyle/>
          <a:p>
            <a:pPr marL="0" lvl="0" indent="0" algn="ctr" defTabSz="914400">
              <a:spcBef>
                <a:spcPts val="0"/>
              </a:spcBef>
              <a:buNone/>
              <a:defRPr/>
            </a:pPr>
            <a:r>
              <a:rPr lang="es-ES" sz="28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400" b="1" dirty="0" err="1">
                <a:solidFill>
                  <a:schemeClr val="accent1">
                    <a:lumMod val="50000"/>
                  </a:schemeClr>
                </a:solidFill>
                <a:latin typeface="Avenir Book"/>
                <a:ea typeface="Avenir Book" charset="0"/>
                <a:cs typeface="Avenir Book" charset="0"/>
              </a:rPr>
              <a:t>HPe</a:t>
            </a:r>
            <a:r>
              <a:rPr lang="es-ES" sz="2400" b="1" dirty="0">
                <a:solidFill>
                  <a:schemeClr val="accent1">
                    <a:lumMod val="50000"/>
                  </a:schemeClr>
                </a:solidFill>
                <a:latin typeface="Avenir Book"/>
                <a:ea typeface="Avenir Book" charset="0"/>
                <a:cs typeface="Avenir Book" charset="0"/>
              </a:rPr>
              <a:t> Aruba - </a:t>
            </a:r>
            <a:r>
              <a:rPr lang="es-ES" sz="2200" b="1" dirty="0">
                <a:solidFill>
                  <a:schemeClr val="accent1">
                    <a:lumMod val="50000"/>
                  </a:schemeClr>
                </a:solidFill>
                <a:latin typeface="Avenir Book"/>
                <a:ea typeface="Avenir Book" charset="0"/>
                <a:cs typeface="Avenir Book" charset="0"/>
              </a:rPr>
              <a:t>Proposición Técnica y Económica</a:t>
            </a:r>
          </a:p>
          <a:p>
            <a:pPr marL="0" lvl="0" indent="0" algn="ctr" defTabSz="914400">
              <a:spcBef>
                <a:spcPts val="0"/>
              </a:spcBef>
              <a:buNone/>
              <a:defRPr/>
            </a:pPr>
            <a:endParaRPr lang="es-ES_tradnl" sz="3000" b="1" dirty="0">
              <a:latin typeface="Avenir Book"/>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092" y="5971739"/>
            <a:ext cx="2590099" cy="783777"/>
          </a:xfrm>
          <a:prstGeom prst="rect">
            <a:avLst/>
          </a:prstGeom>
        </p:spPr>
      </p:pic>
      <p:pic>
        <p:nvPicPr>
          <p:cNvPr id="8" name="Imagen 7">
            <a:extLst>
              <a:ext uri="{FF2B5EF4-FFF2-40B4-BE49-F238E27FC236}">
                <a16:creationId xmlns:a16="http://schemas.microsoft.com/office/drawing/2014/main" id="{BD6E3380-0914-4512-AD1C-4603CDDB1143}"/>
              </a:ext>
            </a:extLst>
          </p:cNvPr>
          <p:cNvPicPr>
            <a:picLocks noChangeAspect="1"/>
          </p:cNvPicPr>
          <p:nvPr/>
        </p:nvPicPr>
        <p:blipFill>
          <a:blip r:embed="rId3"/>
          <a:stretch>
            <a:fillRect/>
          </a:stretch>
        </p:blipFill>
        <p:spPr>
          <a:xfrm>
            <a:off x="288505" y="6010227"/>
            <a:ext cx="1545300" cy="706800"/>
          </a:xfrm>
          <a:prstGeom prst="rect">
            <a:avLst/>
          </a:prstGeom>
        </p:spPr>
      </p:pic>
      <p:sp>
        <p:nvSpPr>
          <p:cNvPr id="5" name="Rectángulo 4">
            <a:extLst>
              <a:ext uri="{FF2B5EF4-FFF2-40B4-BE49-F238E27FC236}">
                <a16:creationId xmlns:a16="http://schemas.microsoft.com/office/drawing/2014/main" id="{C8DFCAF7-04FB-45ED-ACA6-6DEAF0CC13FF}"/>
              </a:ext>
            </a:extLst>
          </p:cNvPr>
          <p:cNvSpPr/>
          <p:nvPr/>
        </p:nvSpPr>
        <p:spPr>
          <a:xfrm>
            <a:off x="588746" y="5189528"/>
            <a:ext cx="8377445" cy="830997"/>
          </a:xfrm>
          <a:prstGeom prst="rect">
            <a:avLst/>
          </a:prstGeom>
        </p:spPr>
        <p:txBody>
          <a:bodyPr wrap="square">
            <a:spAutoFit/>
          </a:bodyPr>
          <a:lstStyle/>
          <a:p>
            <a:pPr algn="ctr"/>
            <a:endParaRPr lang="es-ES_tradnl" b="1" i="1" dirty="0">
              <a:solidFill>
                <a:schemeClr val="tx2">
                  <a:lumMod val="75000"/>
                </a:schemeClr>
              </a:solidFill>
              <a:latin typeface="Avenir Book"/>
              <a:ea typeface="Avenir Book" charset="0"/>
              <a:cs typeface="Avenir Book" charset="0"/>
            </a:endParaRPr>
          </a:p>
          <a:p>
            <a:pPr algn="ctr"/>
            <a:endParaRPr lang="es-ES_tradnl" sz="1200" b="1" i="1" dirty="0">
              <a:solidFill>
                <a:schemeClr val="tx2">
                  <a:lumMod val="75000"/>
                </a:schemeClr>
              </a:solidFill>
              <a:latin typeface="Avenir Book"/>
              <a:ea typeface="Avenir Book" charset="0"/>
              <a:cs typeface="Avenir Book" charset="0"/>
            </a:endParaRPr>
          </a:p>
          <a:p>
            <a:pPr algn="ctr"/>
            <a:r>
              <a:rPr lang="es-ES_tradnl" b="1" i="1" dirty="0">
                <a:solidFill>
                  <a:schemeClr val="tx2">
                    <a:lumMod val="75000"/>
                  </a:schemeClr>
                </a:solidFill>
                <a:latin typeface="Avenir Book"/>
                <a:ea typeface="Avenir Book" charset="0"/>
                <a:cs typeface="Avenir Book" charset="0"/>
              </a:rPr>
              <a:t>PRECIOS EN US DOLLARS MÁS 16% IVA</a:t>
            </a:r>
          </a:p>
        </p:txBody>
      </p:sp>
      <p:graphicFrame>
        <p:nvGraphicFramePr>
          <p:cNvPr id="6" name="Tabla 5">
            <a:extLst>
              <a:ext uri="{FF2B5EF4-FFF2-40B4-BE49-F238E27FC236}">
                <a16:creationId xmlns:a16="http://schemas.microsoft.com/office/drawing/2014/main" id="{C11960CD-4B63-440D-AA87-B30D5FF8BA2E}"/>
              </a:ext>
            </a:extLst>
          </p:cNvPr>
          <p:cNvGraphicFramePr>
            <a:graphicFrameLocks noGrp="1"/>
          </p:cNvGraphicFramePr>
          <p:nvPr>
            <p:extLst>
              <p:ext uri="{D42A27DB-BD31-4B8C-83A1-F6EECF244321}">
                <p14:modId xmlns:p14="http://schemas.microsoft.com/office/powerpoint/2010/main" val="586535452"/>
              </p:ext>
            </p:extLst>
          </p:nvPr>
        </p:nvGraphicFramePr>
        <p:xfrm>
          <a:off x="307079" y="992146"/>
          <a:ext cx="8529841" cy="4666446"/>
        </p:xfrm>
        <a:graphic>
          <a:graphicData uri="http://schemas.openxmlformats.org/drawingml/2006/table">
            <a:tbl>
              <a:tblPr/>
              <a:tblGrid>
                <a:gridCol w="1674653">
                  <a:extLst>
                    <a:ext uri="{9D8B030D-6E8A-4147-A177-3AD203B41FA5}">
                      <a16:colId xmlns:a16="http://schemas.microsoft.com/office/drawing/2014/main" val="3075531347"/>
                    </a:ext>
                  </a:extLst>
                </a:gridCol>
                <a:gridCol w="3899779">
                  <a:extLst>
                    <a:ext uri="{9D8B030D-6E8A-4147-A177-3AD203B41FA5}">
                      <a16:colId xmlns:a16="http://schemas.microsoft.com/office/drawing/2014/main" val="1988019942"/>
                    </a:ext>
                  </a:extLst>
                </a:gridCol>
                <a:gridCol w="184741">
                  <a:extLst>
                    <a:ext uri="{9D8B030D-6E8A-4147-A177-3AD203B41FA5}">
                      <a16:colId xmlns:a16="http://schemas.microsoft.com/office/drawing/2014/main" val="1733046419"/>
                    </a:ext>
                  </a:extLst>
                </a:gridCol>
                <a:gridCol w="585448">
                  <a:extLst>
                    <a:ext uri="{9D8B030D-6E8A-4147-A177-3AD203B41FA5}">
                      <a16:colId xmlns:a16="http://schemas.microsoft.com/office/drawing/2014/main" val="4130711828"/>
                    </a:ext>
                  </a:extLst>
                </a:gridCol>
                <a:gridCol w="1092610">
                  <a:extLst>
                    <a:ext uri="{9D8B030D-6E8A-4147-A177-3AD203B41FA5}">
                      <a16:colId xmlns:a16="http://schemas.microsoft.com/office/drawing/2014/main" val="2243503970"/>
                    </a:ext>
                  </a:extLst>
                </a:gridCol>
                <a:gridCol w="1092610">
                  <a:extLst>
                    <a:ext uri="{9D8B030D-6E8A-4147-A177-3AD203B41FA5}">
                      <a16:colId xmlns:a16="http://schemas.microsoft.com/office/drawing/2014/main" val="1749205222"/>
                    </a:ext>
                  </a:extLst>
                </a:gridCol>
              </a:tblGrid>
              <a:tr h="452832">
                <a:tc>
                  <a:txBody>
                    <a:bodyPr/>
                    <a:lstStyle/>
                    <a:p>
                      <a:pPr algn="ctr" fontAlgn="ctr"/>
                      <a:r>
                        <a:rPr lang="es-419" sz="1000" b="1" i="0" u="none" strike="noStrike" dirty="0">
                          <a:solidFill>
                            <a:srgbClr val="000000"/>
                          </a:solidFill>
                          <a:effectLst/>
                          <a:latin typeface="Avenir Book"/>
                        </a:rPr>
                        <a:t>NÚMERO DE PARTE</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a:txBody>
                    <a:bodyPr/>
                    <a:lstStyle/>
                    <a:p>
                      <a:pPr algn="ctr" fontAlgn="ctr"/>
                      <a:r>
                        <a:rPr lang="es-419" sz="1000" b="1" i="0" u="none" strike="noStrike" dirty="0">
                          <a:solidFill>
                            <a:srgbClr val="000000"/>
                          </a:solidFill>
                          <a:effectLst/>
                          <a:latin typeface="Avenir Book"/>
                        </a:rPr>
                        <a:t>DESCRIPCIÓN</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gridSpan="2">
                  <a:txBody>
                    <a:bodyPr/>
                    <a:lstStyle/>
                    <a:p>
                      <a:pPr algn="ctr" fontAlgn="ctr"/>
                      <a:r>
                        <a:rPr lang="es-419" sz="1000" b="1" i="0" u="none" strike="noStrike">
                          <a:solidFill>
                            <a:srgbClr val="000000"/>
                          </a:solidFill>
                          <a:effectLst/>
                          <a:latin typeface="Avenir Book"/>
                        </a:rPr>
                        <a:t>CANTIDAD</a:t>
                      </a:r>
                      <a:endParaRPr lang="es-419" sz="1000" b="1"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hMerge="1">
                  <a:txBody>
                    <a:bodyPr/>
                    <a:lstStyle/>
                    <a:p>
                      <a:pPr algn="ctr" fontAlgn="ctr"/>
                      <a:r>
                        <a:rPr lang="es-419" sz="1000" b="1" i="0" u="none" strike="noStrike" dirty="0">
                          <a:solidFill>
                            <a:srgbClr val="000000"/>
                          </a:solidFill>
                          <a:effectLst/>
                          <a:latin typeface="Avenir Book"/>
                        </a:rPr>
                        <a:t>CANTIDAD</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a:txBody>
                    <a:bodyPr/>
                    <a:lstStyle/>
                    <a:p>
                      <a:pPr algn="ctr" fontAlgn="ctr"/>
                      <a:r>
                        <a:rPr lang="es-419" sz="1000" b="1" i="0" u="none" strike="noStrike" dirty="0">
                          <a:solidFill>
                            <a:srgbClr val="000000"/>
                          </a:solidFill>
                          <a:effectLst/>
                          <a:latin typeface="Avenir Book"/>
                        </a:rPr>
                        <a:t>PRECIO UNITARIO USD$</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a:txBody>
                    <a:bodyPr/>
                    <a:lstStyle/>
                    <a:p>
                      <a:pPr algn="ctr" fontAlgn="ctr"/>
                      <a:r>
                        <a:rPr lang="es-419" sz="1000" b="1" i="0" u="none" strike="noStrike" dirty="0">
                          <a:solidFill>
                            <a:srgbClr val="000000"/>
                          </a:solidFill>
                          <a:effectLst/>
                          <a:latin typeface="Avenir Book"/>
                        </a:rPr>
                        <a:t>IMPORTE USD$</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extLst>
                  <a:ext uri="{0D108BD9-81ED-4DB2-BD59-A6C34878D82A}">
                    <a16:rowId xmlns:a16="http://schemas.microsoft.com/office/drawing/2014/main" val="1116278935"/>
                  </a:ext>
                </a:extLst>
              </a:tr>
              <a:tr h="283982">
                <a:tc>
                  <a:txBody>
                    <a:bodyPr/>
                    <a:lstStyle/>
                    <a:p>
                      <a:pPr algn="l" fontAlgn="ctr"/>
                      <a:r>
                        <a:rPr lang="es-419" sz="1000" b="1" i="0" u="none" strike="noStrike" dirty="0">
                          <a:solidFill>
                            <a:srgbClr val="000000"/>
                          </a:solidFill>
                          <a:effectLst/>
                          <a:latin typeface="Avenir Book"/>
                        </a:rPr>
                        <a:t>JW325A</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419" sz="1000" b="0" i="0" u="none" strike="noStrike" dirty="0">
                          <a:solidFill>
                            <a:srgbClr val="000000"/>
                          </a:solidFill>
                          <a:effectLst/>
                          <a:latin typeface="Avenir Book"/>
                        </a:rPr>
                        <a:t>ARUBA INSTANT IAP-325 (RW) 802.11N/AC DUAL 4X4:4 MU-MIMO RADIO</a:t>
                      </a:r>
                      <a:br>
                        <a:rPr lang="es-419" sz="1000" b="0" i="0" u="none" strike="noStrike" dirty="0">
                          <a:solidFill>
                            <a:srgbClr val="000000"/>
                          </a:solidFill>
                          <a:effectLst/>
                          <a:latin typeface="Avenir Book"/>
                        </a:rPr>
                      </a:br>
                      <a:r>
                        <a:rPr lang="es-419" sz="1000" b="0" i="0" u="none" strike="noStrike" dirty="0">
                          <a:solidFill>
                            <a:srgbClr val="000000"/>
                          </a:solidFill>
                          <a:effectLst/>
                          <a:latin typeface="Avenir Book"/>
                        </a:rPr>
                        <a:t>INTEGRATED ANTENNA AP</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rgbClr val="000000"/>
                          </a:solidFill>
                          <a:effectLst/>
                          <a:latin typeface="Avenir Book"/>
                        </a:rPr>
                        <a:t>120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rgbClr val="000000"/>
                          </a:solidFill>
                          <a:effectLst/>
                          <a:latin typeface="Avenir Book"/>
                        </a:rPr>
                        <a:t>120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$706.86</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$84,823.20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77290490"/>
                  </a:ext>
                </a:extLst>
              </a:tr>
              <a:tr h="425973">
                <a:tc>
                  <a:txBody>
                    <a:bodyPr/>
                    <a:lstStyle/>
                    <a:p>
                      <a:pPr algn="l" fontAlgn="ctr"/>
                      <a:r>
                        <a:rPr lang="es-419" sz="1000" b="1" i="0" u="none" strike="noStrike" dirty="0">
                          <a:solidFill>
                            <a:srgbClr val="000000"/>
                          </a:solidFill>
                          <a:effectLst/>
                          <a:latin typeface="Avenir Book"/>
                        </a:rPr>
                        <a:t>JW045A</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s-419" sz="1000" b="0" i="0" u="none" strike="noStrike" dirty="0">
                          <a:solidFill>
                            <a:srgbClr val="000000"/>
                          </a:solidFill>
                          <a:effectLst/>
                          <a:latin typeface="Avenir Book"/>
                        </a:rPr>
                        <a:t>AP-220-MNT-C2 2X CEILING GRID RAIL ADAPTER FOR INTERLUDE AND SILHOUETTE</a:t>
                      </a:r>
                      <a:br>
                        <a:rPr lang="es-419" sz="1000" b="0" i="0" u="none" strike="noStrike" dirty="0">
                          <a:solidFill>
                            <a:srgbClr val="000000"/>
                          </a:solidFill>
                          <a:effectLst/>
                          <a:latin typeface="Avenir Book"/>
                        </a:rPr>
                      </a:br>
                      <a:r>
                        <a:rPr lang="es-419" sz="1000" b="0" i="0" u="none" strike="noStrike" dirty="0">
                          <a:solidFill>
                            <a:srgbClr val="000000"/>
                          </a:solidFill>
                          <a:effectLst/>
                          <a:latin typeface="Avenir Book"/>
                        </a:rPr>
                        <a:t>MT KIT</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a:solidFill>
                            <a:srgbClr val="000000"/>
                          </a:solidFill>
                          <a:effectLst/>
                          <a:latin typeface="Avenir Book"/>
                        </a:rPr>
                        <a:t>120</a:t>
                      </a:r>
                      <a:endParaRPr lang="es-419"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rgbClr val="000000"/>
                          </a:solidFill>
                          <a:effectLst/>
                          <a:latin typeface="Avenir Book"/>
                        </a:rPr>
                        <a:t>120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$10.26</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$1,231.20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3807872257"/>
                  </a:ext>
                </a:extLst>
              </a:tr>
              <a:tr h="150865">
                <a:tc>
                  <a:txBody>
                    <a:bodyPr/>
                    <a:lstStyle/>
                    <a:p>
                      <a:pPr algn="l" fontAlgn="ctr"/>
                      <a:r>
                        <a:rPr lang="es-419" sz="1000" b="1" i="0" u="none" strike="noStrike" dirty="0">
                          <a:solidFill>
                            <a:srgbClr val="000000"/>
                          </a:solidFill>
                          <a:effectLst/>
                          <a:latin typeface="Avenir Book"/>
                        </a:rPr>
                        <a:t>JL075A</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rgbClr val="000000"/>
                          </a:solidFill>
                          <a:effectLst/>
                          <a:latin typeface="Avenir Book"/>
                        </a:rPr>
                        <a:t>ARUBA 3810M 16SFP+ 2-SLOT SWITCH</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a:solidFill>
                            <a:srgbClr val="000000"/>
                          </a:solidFill>
                          <a:effectLst/>
                          <a:latin typeface="Avenir Book"/>
                        </a:rPr>
                        <a:t>1</a:t>
                      </a:r>
                      <a:endParaRPr lang="en-US"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rgbClr val="000000"/>
                          </a:solidFill>
                          <a:effectLst/>
                          <a:latin typeface="Avenir Book"/>
                        </a:rPr>
                        <a:t>1</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$5,257.80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$5,257.80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15201984"/>
                  </a:ext>
                </a:extLst>
              </a:tr>
              <a:tr h="150865">
                <a:tc>
                  <a:txBody>
                    <a:bodyPr/>
                    <a:lstStyle/>
                    <a:p>
                      <a:pPr algn="l" fontAlgn="ctr"/>
                      <a:r>
                        <a:rPr lang="es-419" sz="1000" b="1" i="0" u="none" strike="noStrike" dirty="0">
                          <a:solidFill>
                            <a:srgbClr val="000000"/>
                          </a:solidFill>
                          <a:effectLst/>
                          <a:latin typeface="Avenir Book"/>
                        </a:rPr>
                        <a:t>JL085A</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n-US" sz="1000" b="0" i="0" u="none" strike="noStrike" dirty="0">
                          <a:solidFill>
                            <a:srgbClr val="000000"/>
                          </a:solidFill>
                          <a:effectLst/>
                          <a:latin typeface="Avenir Book"/>
                        </a:rPr>
                        <a:t>ARUBA X371 12VDC 250W POWER SUPPLY</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a:solidFill>
                            <a:srgbClr val="000000"/>
                          </a:solidFill>
                          <a:effectLst/>
                          <a:latin typeface="Avenir Book"/>
                        </a:rPr>
                        <a:t>2</a:t>
                      </a:r>
                      <a:endParaRPr lang="en-US"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rgbClr val="000000"/>
                          </a:solidFill>
                          <a:effectLst/>
                          <a:latin typeface="Avenir Book"/>
                        </a:rPr>
                        <a:t>2</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$288.09</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$576.18</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2893804374"/>
                  </a:ext>
                </a:extLst>
              </a:tr>
              <a:tr h="150865">
                <a:tc>
                  <a:txBody>
                    <a:bodyPr/>
                    <a:lstStyle/>
                    <a:p>
                      <a:pPr algn="l" fontAlgn="ctr"/>
                      <a:r>
                        <a:rPr lang="es-419" sz="1000" b="1" i="0" u="none" strike="noStrike" dirty="0">
                          <a:solidFill>
                            <a:srgbClr val="000000"/>
                          </a:solidFill>
                          <a:effectLst/>
                          <a:latin typeface="Avenir Book"/>
                        </a:rPr>
                        <a:t>JL085A ABA</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rgbClr val="000000"/>
                          </a:solidFill>
                          <a:effectLst/>
                          <a:latin typeface="Avenir Book"/>
                        </a:rPr>
                        <a:t>INCLUDED: POWER CORD - U.S. LOCALIZATION</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a:solidFill>
                            <a:srgbClr val="000000"/>
                          </a:solidFill>
                          <a:effectLst/>
                          <a:latin typeface="Avenir Book"/>
                        </a:rPr>
                        <a:t>2</a:t>
                      </a:r>
                      <a:endParaRPr lang="en-US"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rgbClr val="000000"/>
                          </a:solidFill>
                          <a:effectLst/>
                          <a:latin typeface="Avenir Book"/>
                        </a:rPr>
                        <a:t>2</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$0.00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$0.00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090161428"/>
                  </a:ext>
                </a:extLst>
              </a:tr>
              <a:tr h="150865">
                <a:tc>
                  <a:txBody>
                    <a:bodyPr/>
                    <a:lstStyle/>
                    <a:p>
                      <a:pPr algn="l" fontAlgn="ctr"/>
                      <a:r>
                        <a:rPr lang="es-419" sz="1000" b="1" i="0" u="none" strike="noStrike" dirty="0">
                          <a:solidFill>
                            <a:srgbClr val="000000"/>
                          </a:solidFill>
                          <a:effectLst/>
                          <a:latin typeface="Avenir Book"/>
                        </a:rPr>
                        <a:t>J9150D</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s-419" sz="1000" b="0" i="0" u="none" strike="noStrike" dirty="0">
                          <a:solidFill>
                            <a:srgbClr val="000000"/>
                          </a:solidFill>
                          <a:effectLst/>
                          <a:latin typeface="Avenir Book"/>
                        </a:rPr>
                        <a:t>ARUBA 10G SFP+ LC SR 300M MMF TRANSCEIVER</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a:solidFill>
                            <a:srgbClr val="000000"/>
                          </a:solidFill>
                          <a:effectLst/>
                          <a:latin typeface="Avenir Book"/>
                        </a:rPr>
                        <a:t>14</a:t>
                      </a:r>
                      <a:endParaRPr lang="es-419"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rgbClr val="000000"/>
                          </a:solidFill>
                          <a:effectLst/>
                          <a:latin typeface="Avenir Book"/>
                        </a:rPr>
                        <a:t>14</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$148.13</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$2,073.83</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315027829"/>
                  </a:ext>
                </a:extLst>
              </a:tr>
              <a:tr h="150865">
                <a:tc>
                  <a:txBody>
                    <a:bodyPr/>
                    <a:lstStyle/>
                    <a:p>
                      <a:pPr algn="l" fontAlgn="ctr"/>
                      <a:r>
                        <a:rPr lang="es-419" sz="1000" b="1" i="0" u="none" strike="noStrike" dirty="0">
                          <a:solidFill>
                            <a:srgbClr val="000000"/>
                          </a:solidFill>
                          <a:effectLst/>
                          <a:latin typeface="Avenir Book"/>
                        </a:rPr>
                        <a:t>JL558A</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419" sz="1000" b="0" i="0" u="none" strike="noStrike" dirty="0">
                          <a:solidFill>
                            <a:srgbClr val="000000"/>
                          </a:solidFill>
                          <a:effectLst/>
                          <a:latin typeface="Avenir Book"/>
                        </a:rPr>
                        <a:t>ARUBA 2930F 48G POE+ 4SFP+ 740W SWITCH</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a:solidFill>
                            <a:srgbClr val="000000"/>
                          </a:solidFill>
                          <a:effectLst/>
                          <a:latin typeface="Avenir Book"/>
                        </a:rPr>
                        <a:t>16</a:t>
                      </a:r>
                      <a:endParaRPr lang="es-419"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rgbClr val="000000"/>
                          </a:solidFill>
                          <a:effectLst/>
                          <a:latin typeface="Avenir Book"/>
                        </a:rPr>
                        <a:t>16</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$2,197.80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$35,164.80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36498371"/>
                  </a:ext>
                </a:extLst>
              </a:tr>
              <a:tr h="150865">
                <a:tc>
                  <a:txBody>
                    <a:bodyPr/>
                    <a:lstStyle/>
                    <a:p>
                      <a:pPr algn="l" fontAlgn="ctr"/>
                      <a:r>
                        <a:rPr lang="es-419" sz="1000" b="1" i="0" u="none" strike="noStrike" dirty="0">
                          <a:solidFill>
                            <a:srgbClr val="000000"/>
                          </a:solidFill>
                          <a:effectLst/>
                          <a:latin typeface="Avenir Book"/>
                        </a:rPr>
                        <a:t>JL558A ABA</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n-US" sz="1000" b="0" i="0" u="none" strike="noStrike" dirty="0">
                          <a:solidFill>
                            <a:srgbClr val="000000"/>
                          </a:solidFill>
                          <a:effectLst/>
                          <a:latin typeface="Avenir Book"/>
                        </a:rPr>
                        <a:t>INCLUDED: POWER CORD - U.S. LOCALIZATION</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a:solidFill>
                            <a:srgbClr val="000000"/>
                          </a:solidFill>
                          <a:effectLst/>
                          <a:latin typeface="Avenir Book"/>
                        </a:rPr>
                        <a:t>16</a:t>
                      </a:r>
                      <a:endParaRPr lang="en-US"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rgbClr val="000000"/>
                          </a:solidFill>
                          <a:effectLst/>
                          <a:latin typeface="Avenir Book"/>
                        </a:rPr>
                        <a:t>16</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$0.00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$0.00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3036941682"/>
                  </a:ext>
                </a:extLst>
              </a:tr>
              <a:tr h="150865">
                <a:tc>
                  <a:txBody>
                    <a:bodyPr/>
                    <a:lstStyle/>
                    <a:p>
                      <a:pPr algn="l" fontAlgn="ctr"/>
                      <a:r>
                        <a:rPr lang="es-419" sz="1000" b="1" i="0" u="none" strike="noStrike" dirty="0">
                          <a:solidFill>
                            <a:srgbClr val="000000"/>
                          </a:solidFill>
                          <a:effectLst/>
                          <a:latin typeface="Avenir Book"/>
                        </a:rPr>
                        <a:t>JL255A</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rgbClr val="000000"/>
                          </a:solidFill>
                          <a:effectLst/>
                          <a:latin typeface="Avenir Book"/>
                        </a:rPr>
                        <a:t>ARUBA 2930F 24G POE+ 4SFP+ SWITCH</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a:solidFill>
                            <a:srgbClr val="000000"/>
                          </a:solidFill>
                          <a:effectLst/>
                          <a:latin typeface="Avenir Book"/>
                        </a:rPr>
                        <a:t>5</a:t>
                      </a:r>
                      <a:endParaRPr lang="en-US"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rgbClr val="000000"/>
                          </a:solidFill>
                          <a:effectLst/>
                          <a:latin typeface="Avenir Book"/>
                        </a:rPr>
                        <a:t>5</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$1,419.00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$7,095.00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29369290"/>
                  </a:ext>
                </a:extLst>
              </a:tr>
              <a:tr h="150865">
                <a:tc>
                  <a:txBody>
                    <a:bodyPr/>
                    <a:lstStyle/>
                    <a:p>
                      <a:pPr algn="l" fontAlgn="ctr"/>
                      <a:r>
                        <a:rPr lang="es-419" sz="1000" b="1" i="0" u="none" strike="noStrike" dirty="0">
                          <a:solidFill>
                            <a:srgbClr val="000000"/>
                          </a:solidFill>
                          <a:effectLst/>
                          <a:latin typeface="Avenir Book"/>
                        </a:rPr>
                        <a:t>JL255A ABA</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n-US" sz="1000" b="0" i="0" u="none" strike="noStrike" dirty="0">
                          <a:solidFill>
                            <a:srgbClr val="000000"/>
                          </a:solidFill>
                          <a:effectLst/>
                          <a:latin typeface="Avenir Book"/>
                        </a:rPr>
                        <a:t>INCLUDED: POWER CORD - U.S. LOCALIZATION</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a:solidFill>
                            <a:srgbClr val="000000"/>
                          </a:solidFill>
                          <a:effectLst/>
                          <a:latin typeface="Avenir Book"/>
                        </a:rPr>
                        <a:t>5</a:t>
                      </a:r>
                      <a:endParaRPr lang="en-US"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rgbClr val="000000"/>
                          </a:solidFill>
                          <a:effectLst/>
                          <a:latin typeface="Avenir Book"/>
                        </a:rPr>
                        <a:t>5</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$0.00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$0.00</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3809640859"/>
                  </a:ext>
                </a:extLst>
              </a:tr>
              <a:tr h="150865">
                <a:tc>
                  <a:txBody>
                    <a:bodyPr/>
                    <a:lstStyle/>
                    <a:p>
                      <a:pPr algn="l" fontAlgn="ctr"/>
                      <a:r>
                        <a:rPr lang="es-419" sz="1000" b="1" i="0" u="none" strike="noStrike" dirty="0">
                          <a:solidFill>
                            <a:srgbClr val="000000"/>
                          </a:solidFill>
                          <a:effectLst/>
                          <a:latin typeface="Avenir Book"/>
                        </a:rPr>
                        <a:t>J9150D</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s-419" sz="1000" b="0" i="0" u="none" strike="noStrike" dirty="0">
                          <a:solidFill>
                            <a:srgbClr val="000000"/>
                          </a:solidFill>
                          <a:effectLst/>
                          <a:latin typeface="Avenir Book"/>
                        </a:rPr>
                        <a:t>ARUBA 10G SFP+ LC SR 300M MMF TRANSCEIVER</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a:solidFill>
                            <a:srgbClr val="000000"/>
                          </a:solidFill>
                          <a:effectLst/>
                          <a:latin typeface="Avenir Book"/>
                        </a:rPr>
                        <a:t>14</a:t>
                      </a:r>
                      <a:endParaRPr lang="es-419"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rgbClr val="000000"/>
                          </a:solidFill>
                          <a:effectLst/>
                          <a:latin typeface="Avenir Book"/>
                        </a:rPr>
                        <a:t>14</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$148.13</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$2,073.83</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59073800"/>
                  </a:ext>
                </a:extLst>
              </a:tr>
              <a:tr h="283982">
                <a:tc>
                  <a:txBody>
                    <a:bodyPr/>
                    <a:lstStyle/>
                    <a:p>
                      <a:pPr algn="l" fontAlgn="ctr"/>
                      <a:r>
                        <a:rPr lang="es-419" sz="1000" b="1" i="0" u="none" strike="noStrike" dirty="0">
                          <a:solidFill>
                            <a:srgbClr val="000000"/>
                          </a:solidFill>
                          <a:effectLst/>
                          <a:latin typeface="Avenir Book"/>
                        </a:rPr>
                        <a:t>JY927AAE</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l" fontAlgn="ctr"/>
                      <a:r>
                        <a:rPr lang="es-419" sz="1000" b="0" i="0" u="none" strike="noStrike" dirty="0">
                          <a:solidFill>
                            <a:srgbClr val="000000"/>
                          </a:solidFill>
                          <a:effectLst/>
                          <a:latin typeface="Avenir Book"/>
                        </a:rPr>
                        <a:t>ARUBA CENTRAL DEVICE MANAGEMENT 1 TOKEN 5 YEAR SUBSCRIPTION E-STU</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gridSpan="2">
                  <a:txBody>
                    <a:bodyPr/>
                    <a:lstStyle/>
                    <a:p>
                      <a:pPr algn="ctr" fontAlgn="ctr"/>
                      <a:r>
                        <a:rPr lang="es-419" sz="1000" b="0" i="0" u="none" strike="noStrike">
                          <a:solidFill>
                            <a:srgbClr val="000000"/>
                          </a:solidFill>
                          <a:effectLst/>
                          <a:latin typeface="Avenir Book"/>
                        </a:rPr>
                        <a:t>138</a:t>
                      </a:r>
                      <a:endParaRPr lang="es-419"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hMerge="1">
                  <a:txBody>
                    <a:bodyPr/>
                    <a:lstStyle/>
                    <a:p>
                      <a:pPr algn="ctr" fontAlgn="ctr"/>
                      <a:r>
                        <a:rPr lang="es-419" sz="1000" b="0" i="0" u="none" strike="noStrike" dirty="0">
                          <a:solidFill>
                            <a:srgbClr val="000000"/>
                          </a:solidFill>
                          <a:effectLst/>
                          <a:latin typeface="Avenir Book"/>
                        </a:rPr>
                        <a:t>138</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$116.82</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fontAlgn="ctr"/>
                      <a:r>
                        <a:rPr lang="es-419" sz="1000" b="0" i="0" u="none" strike="noStrike" dirty="0">
                          <a:solidFill>
                            <a:srgbClr val="000000"/>
                          </a:solidFill>
                          <a:effectLst/>
                          <a:latin typeface="Avenir Book"/>
                        </a:rPr>
                        <a:t>$16,121.16</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3800316273"/>
                  </a:ext>
                </a:extLst>
              </a:tr>
              <a:tr h="150865">
                <a:tc>
                  <a:txBody>
                    <a:bodyPr/>
                    <a:lstStyle/>
                    <a:p>
                      <a:pPr algn="l" fontAlgn="ctr"/>
                      <a:r>
                        <a:rPr lang="es-419" sz="1000" b="1" i="0" u="none" strike="noStrike" dirty="0">
                          <a:solidFill>
                            <a:srgbClr val="000000"/>
                          </a:solidFill>
                          <a:effectLst/>
                          <a:latin typeface="Avenir Book"/>
                        </a:rPr>
                        <a:t>JY930AAE</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000" b="0" i="0" u="none" strike="noStrike" dirty="0">
                          <a:solidFill>
                            <a:srgbClr val="000000"/>
                          </a:solidFill>
                          <a:effectLst/>
                          <a:latin typeface="Avenir Book"/>
                        </a:rPr>
                        <a:t>ARUBA CENTRAL CLOUD SERVICES 1 TOKEN 5 YEAR SUBSCRIPTION E-STU</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r>
                        <a:rPr lang="es-419" sz="1000" b="0" i="0" u="none" strike="noStrike" dirty="0">
                          <a:solidFill>
                            <a:srgbClr val="000000"/>
                          </a:solidFill>
                          <a:effectLst/>
                          <a:latin typeface="Avenir Book"/>
                        </a:rPr>
                        <a:t>116</a:t>
                      </a:r>
                      <a:endParaRPr lang="en-US"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r>
                        <a:rPr lang="es-419" sz="1000" b="0" i="0" u="none" strike="noStrike" dirty="0">
                          <a:solidFill>
                            <a:srgbClr val="000000"/>
                          </a:solidFill>
                          <a:effectLst/>
                          <a:latin typeface="Avenir Book"/>
                        </a:rPr>
                        <a:t>116</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$30.09</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$3,490.44</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13262492"/>
                  </a:ext>
                </a:extLst>
              </a:tr>
              <a:tr h="727704">
                <a:tc>
                  <a:txBody>
                    <a:bodyPr/>
                    <a:lstStyle/>
                    <a:p>
                      <a:pPr algn="l" fontAlgn="ctr"/>
                      <a:r>
                        <a:rPr lang="es-419" sz="1000" b="1" i="0" u="none" strike="noStrike" dirty="0">
                          <a:solidFill>
                            <a:srgbClr val="000000"/>
                          </a:solidFill>
                          <a:effectLst/>
                          <a:latin typeface="Avenir Book"/>
                        </a:rPr>
                        <a:t> </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5">
                  <a:txBody>
                    <a:bodyPr/>
                    <a:lstStyle/>
                    <a:p>
                      <a:pPr algn="just" fontAlgn="ctr"/>
                      <a:r>
                        <a:rPr lang="es-ES" sz="1000" b="1" i="1" u="none" strike="noStrike" dirty="0">
                          <a:solidFill>
                            <a:srgbClr val="000000"/>
                          </a:solidFill>
                          <a:effectLst/>
                          <a:latin typeface="Avenir Book"/>
                        </a:rPr>
                        <a:t>NOTA: INCLUYE LA SUSCRIPCIÓN A 5 AÑOS (60 MESES) PARA LA TOTALIDAD DE LA INFRAESTRUCTURA. ES IMPORTANTE RENOVAR DICHA SUSCRIPCIÓN AL TERMINO DEL CONTRATO A LOS PRECIOS VIGENTES QUE ARUBA PUBLIQUE EN SU MOMENTO. EN CASO DE NO RENOVAR LA SUSCRIPCIÓN, ALGUNAS CARACTERISTICAS DE ADMINISTRACIÓN (EN PARTICULAR CLOUD SERVICES) DEJARÁN DE FUNCIONAR.</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951564971"/>
                  </a:ext>
                </a:extLst>
              </a:tr>
              <a:tr h="425973">
                <a:tc>
                  <a:txBody>
                    <a:bodyPr/>
                    <a:lstStyle/>
                    <a:p>
                      <a:pPr algn="l" fontAlgn="ctr"/>
                      <a:r>
                        <a:rPr lang="es-419" sz="1000" b="1" i="0" u="none" strike="noStrike" dirty="0">
                          <a:solidFill>
                            <a:srgbClr val="000000"/>
                          </a:solidFill>
                          <a:effectLst/>
                          <a:latin typeface="Avenir Book"/>
                        </a:rPr>
                        <a:t>PFSENSE</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l" fontAlgn="ctr"/>
                      <a:r>
                        <a:rPr lang="es-419" sz="1000" b="0" i="0" u="none" strike="noStrike" dirty="0">
                          <a:solidFill>
                            <a:srgbClr val="000000"/>
                          </a:solidFill>
                          <a:effectLst/>
                          <a:latin typeface="Avenir Book"/>
                        </a:rPr>
                        <a:t>FIREWALL X86 8 PUERTOS GIGABIT CON PFSENSEPROCESADOR INTEL CORE I7MEMORIA RAM DE 16GBUNIDAD SSD DE 64 GB LICENCIA PERPETUA | PARA ALTA DISPONIBILIDAD</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l" fontAlgn="ctr"/>
                      <a:endParaRPr lang="es-419"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1</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$1,736.84</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s-419" sz="1000" b="0" i="0" u="none" strike="noStrike" dirty="0">
                          <a:solidFill>
                            <a:srgbClr val="000000"/>
                          </a:solidFill>
                          <a:effectLst/>
                          <a:latin typeface="Avenir Book"/>
                        </a:rPr>
                        <a:t>$1,736.84</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71850771"/>
                  </a:ext>
                </a:extLst>
              </a:tr>
              <a:tr h="159740">
                <a:tc gridSpan="5">
                  <a:txBody>
                    <a:bodyPr/>
                    <a:lstStyle/>
                    <a:p>
                      <a:pPr algn="r" fontAlgn="ctr"/>
                      <a:r>
                        <a:rPr lang="es-419" sz="1000" b="1" i="0" u="none" strike="noStrike" dirty="0">
                          <a:solidFill>
                            <a:srgbClr val="000000"/>
                          </a:solidFill>
                          <a:effectLst/>
                          <a:latin typeface="Avenir Book"/>
                        </a:rPr>
                        <a:t>SUB-TOTAL EN US DOLLARS</a:t>
                      </a:r>
                      <a:endParaRPr lang="es-419"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hMerge="1">
                  <a:txBody>
                    <a:bodyPr/>
                    <a:lstStyle/>
                    <a:p>
                      <a:endParaRPr lang="es-MX"/>
                    </a:p>
                  </a:txBody>
                  <a:tcPr/>
                </a:tc>
                <a:tc hMerge="1">
                  <a:txBody>
                    <a:bodyPr/>
                    <a:lstStyle/>
                    <a:p>
                      <a:endParaRPr lang="es-MX"/>
                    </a:p>
                  </a:txBody>
                  <a:tcPr/>
                </a:tc>
                <a:tc hMerge="1">
                  <a:txBody>
                    <a:bodyPr/>
                    <a:lstStyle/>
                    <a:p>
                      <a:endParaRPr lang="es-MX"/>
                    </a:p>
                  </a:txBody>
                  <a:tcPr/>
                </a:tc>
                <a:tc hMerge="1">
                  <a:txBody>
                    <a:bodyPr/>
                    <a:lstStyle/>
                    <a:p>
                      <a:pPr algn="l" fontAlgn="ctr"/>
                      <a:endParaRPr lang="es-419" sz="1000" b="0" i="0" u="none" strike="noStrike" dirty="0">
                        <a:solidFill>
                          <a:srgbClr val="000000"/>
                        </a:solidFill>
                        <a:effectLst/>
                        <a:latin typeface="Avenir Book"/>
                      </a:endParaRP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tc>
                  <a:txBody>
                    <a:bodyPr/>
                    <a:lstStyle/>
                    <a:p>
                      <a:pPr algn="ctr" fontAlgn="ctr"/>
                      <a:r>
                        <a:rPr lang="es-419" sz="1000" b="1" i="1" u="none" strike="noStrike" dirty="0">
                          <a:solidFill>
                            <a:srgbClr val="000000"/>
                          </a:solidFill>
                          <a:effectLst/>
                          <a:latin typeface="Avenir Book"/>
                        </a:rPr>
                        <a:t>$159,644.27</a:t>
                      </a:r>
                    </a:p>
                  </a:txBody>
                  <a:tcPr marL="8874" marR="8874" marT="887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EA9DB"/>
                    </a:solidFill>
                  </a:tcPr>
                </a:tc>
                <a:extLst>
                  <a:ext uri="{0D108BD9-81ED-4DB2-BD59-A6C34878D82A}">
                    <a16:rowId xmlns:a16="http://schemas.microsoft.com/office/drawing/2014/main" val="3376836928"/>
                  </a:ext>
                </a:extLst>
              </a:tr>
            </a:tbl>
          </a:graphicData>
        </a:graphic>
      </p:graphicFrame>
    </p:spTree>
    <p:extLst>
      <p:ext uri="{BB962C8B-B14F-4D97-AF65-F5344CB8AC3E}">
        <p14:creationId xmlns:p14="http://schemas.microsoft.com/office/powerpoint/2010/main" val="1584193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8746" y="113691"/>
            <a:ext cx="8229600" cy="1823765"/>
          </a:xfrm>
        </p:spPr>
        <p:txBody>
          <a:bodyPr>
            <a:normAutofit/>
          </a:bodyPr>
          <a:lstStyle/>
          <a:p>
            <a:pPr marL="0" lvl="0" indent="0" algn="ctr" defTabSz="914400">
              <a:spcBef>
                <a:spcPts val="0"/>
              </a:spcBef>
              <a:buNone/>
              <a:defRPr/>
            </a:pPr>
            <a:r>
              <a:rPr lang="es-ES" sz="47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200" b="1" dirty="0">
                <a:solidFill>
                  <a:schemeClr val="accent1">
                    <a:lumMod val="50000"/>
                  </a:schemeClr>
                </a:solidFill>
                <a:latin typeface="Avenir Book"/>
                <a:ea typeface="Avenir Book" charset="0"/>
                <a:cs typeface="Avenir Book" charset="0"/>
              </a:rPr>
              <a:t>Objetivo del proyecto</a:t>
            </a:r>
          </a:p>
          <a:p>
            <a:pPr marL="0" lvl="0" indent="0" algn="ctr" defTabSz="914400">
              <a:spcBef>
                <a:spcPts val="0"/>
              </a:spcBef>
              <a:buNone/>
              <a:defRPr/>
            </a:pPr>
            <a:endParaRPr lang="es-ES_tradnl" sz="3000" b="1"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092" y="5971739"/>
            <a:ext cx="2590099" cy="783777"/>
          </a:xfrm>
          <a:prstGeom prst="rect">
            <a:avLst/>
          </a:prstGeom>
        </p:spPr>
      </p:pic>
      <p:sp>
        <p:nvSpPr>
          <p:cNvPr id="8" name="CuadroTexto 7"/>
          <p:cNvSpPr txBox="1"/>
          <p:nvPr/>
        </p:nvSpPr>
        <p:spPr>
          <a:xfrm>
            <a:off x="237827" y="1818156"/>
            <a:ext cx="8728364" cy="4239622"/>
          </a:xfrm>
          <a:prstGeom prst="rect">
            <a:avLst/>
          </a:prstGeom>
          <a:noFill/>
        </p:spPr>
        <p:txBody>
          <a:bodyPr wrap="square" rtlCol="0">
            <a:spAutoFit/>
          </a:bodyPr>
          <a:lstStyle/>
          <a:p>
            <a:pPr algn="just">
              <a:lnSpc>
                <a:spcPct val="150000"/>
              </a:lnSpc>
            </a:pPr>
            <a:r>
              <a:rPr lang="es-ES" sz="2300" dirty="0">
                <a:solidFill>
                  <a:schemeClr val="tx2">
                    <a:lumMod val="75000"/>
                  </a:schemeClr>
                </a:solidFill>
                <a:latin typeface="Avenir Book"/>
                <a:cs typeface="Avenir Book"/>
              </a:rPr>
              <a:t>Ofrecer la mejor tecnología modernizando las redes del plantel impulsando el modelo de enseñanza colaborativo K-12.</a:t>
            </a:r>
          </a:p>
          <a:p>
            <a:pPr algn="just">
              <a:lnSpc>
                <a:spcPct val="150000"/>
              </a:lnSpc>
            </a:pPr>
            <a:endParaRPr lang="es-ES" sz="2300" dirty="0">
              <a:solidFill>
                <a:schemeClr val="tx2">
                  <a:lumMod val="75000"/>
                </a:schemeClr>
              </a:solidFill>
              <a:latin typeface="Avenir Book"/>
              <a:cs typeface="Avenir Book"/>
            </a:endParaRPr>
          </a:p>
          <a:p>
            <a:pPr algn="just">
              <a:lnSpc>
                <a:spcPct val="150000"/>
              </a:lnSpc>
            </a:pPr>
            <a:r>
              <a:rPr lang="es-ES" sz="2300" dirty="0">
                <a:solidFill>
                  <a:schemeClr val="tx2">
                    <a:lumMod val="75000"/>
                  </a:schemeClr>
                </a:solidFill>
                <a:latin typeface="Avenir Book"/>
                <a:cs typeface="Avenir Book"/>
              </a:rPr>
              <a:t>La presente propuesta describe tres soluciones distintas:</a:t>
            </a:r>
          </a:p>
          <a:p>
            <a:pPr marL="800100" lvl="1" indent="-342900" algn="just">
              <a:lnSpc>
                <a:spcPct val="150000"/>
              </a:lnSpc>
              <a:buFont typeface="Arial" panose="020B0604020202020204" pitchFamily="34" charset="0"/>
              <a:buChar char="•"/>
            </a:pPr>
            <a:r>
              <a:rPr lang="es-ES" sz="2300" dirty="0">
                <a:solidFill>
                  <a:schemeClr val="tx2">
                    <a:lumMod val="75000"/>
                  </a:schemeClr>
                </a:solidFill>
                <a:latin typeface="Avenir Book"/>
                <a:cs typeface="Avenir Book"/>
              </a:rPr>
              <a:t>Ubiquiti </a:t>
            </a:r>
            <a:r>
              <a:rPr lang="es-ES" sz="2300" dirty="0" err="1">
                <a:solidFill>
                  <a:schemeClr val="tx2">
                    <a:lumMod val="75000"/>
                  </a:schemeClr>
                </a:solidFill>
                <a:latin typeface="Avenir Book"/>
                <a:cs typeface="Avenir Book"/>
              </a:rPr>
              <a:t>UniFi</a:t>
            </a:r>
            <a:endParaRPr lang="es-ES" sz="2300" dirty="0">
              <a:solidFill>
                <a:schemeClr val="tx2">
                  <a:lumMod val="75000"/>
                </a:schemeClr>
              </a:solidFill>
              <a:latin typeface="Avenir Book"/>
              <a:cs typeface="Avenir Book"/>
            </a:endParaRPr>
          </a:p>
          <a:p>
            <a:pPr marL="800100" lvl="1" indent="-342900" algn="just">
              <a:lnSpc>
                <a:spcPct val="150000"/>
              </a:lnSpc>
              <a:buFont typeface="Arial" panose="020B0604020202020204" pitchFamily="34" charset="0"/>
              <a:buChar char="•"/>
            </a:pPr>
            <a:r>
              <a:rPr lang="es-ES" sz="2300" dirty="0">
                <a:solidFill>
                  <a:schemeClr val="tx2">
                    <a:lumMod val="75000"/>
                  </a:schemeClr>
                </a:solidFill>
                <a:latin typeface="Avenir Book"/>
                <a:cs typeface="Avenir Book"/>
              </a:rPr>
              <a:t>Cisco </a:t>
            </a:r>
            <a:r>
              <a:rPr lang="es-ES" sz="2300" dirty="0" err="1">
                <a:solidFill>
                  <a:schemeClr val="tx2">
                    <a:lumMod val="75000"/>
                  </a:schemeClr>
                </a:solidFill>
                <a:latin typeface="Avenir Book"/>
                <a:cs typeface="Avenir Book"/>
              </a:rPr>
              <a:t>Meraki</a:t>
            </a:r>
            <a:endParaRPr lang="es-ES" sz="2300" dirty="0">
              <a:solidFill>
                <a:schemeClr val="tx2">
                  <a:lumMod val="75000"/>
                </a:schemeClr>
              </a:solidFill>
              <a:latin typeface="Avenir Book"/>
              <a:cs typeface="Avenir Book"/>
            </a:endParaRPr>
          </a:p>
          <a:p>
            <a:pPr marL="800100" lvl="1" indent="-342900" algn="just">
              <a:lnSpc>
                <a:spcPct val="150000"/>
              </a:lnSpc>
              <a:buFont typeface="Arial" panose="020B0604020202020204" pitchFamily="34" charset="0"/>
              <a:buChar char="•"/>
            </a:pPr>
            <a:r>
              <a:rPr lang="es-ES" sz="2300" dirty="0" err="1">
                <a:solidFill>
                  <a:schemeClr val="tx2">
                    <a:lumMod val="75000"/>
                  </a:schemeClr>
                </a:solidFill>
                <a:latin typeface="Avenir Book"/>
                <a:cs typeface="Avenir Book"/>
              </a:rPr>
              <a:t>HPe</a:t>
            </a:r>
            <a:r>
              <a:rPr lang="es-ES" sz="2300" dirty="0">
                <a:solidFill>
                  <a:schemeClr val="tx2">
                    <a:lumMod val="75000"/>
                  </a:schemeClr>
                </a:solidFill>
                <a:latin typeface="Avenir Book"/>
                <a:cs typeface="Avenir Book"/>
              </a:rPr>
              <a:t> Aruba</a:t>
            </a:r>
          </a:p>
          <a:p>
            <a:pPr algn="ctr"/>
            <a:endParaRPr lang="es-ES" sz="2800" b="1" dirty="0">
              <a:solidFill>
                <a:srgbClr val="FACD0F"/>
              </a:solidFill>
              <a:latin typeface="Avenir Book"/>
              <a:ea typeface="Avenir Book" charset="0"/>
              <a:cs typeface="Avenir Book" charset="0"/>
            </a:endParaRPr>
          </a:p>
        </p:txBody>
      </p:sp>
      <p:pic>
        <p:nvPicPr>
          <p:cNvPr id="10" name="Imagen 9">
            <a:extLst>
              <a:ext uri="{FF2B5EF4-FFF2-40B4-BE49-F238E27FC236}">
                <a16:creationId xmlns:a16="http://schemas.microsoft.com/office/drawing/2014/main" id="{72A2C984-D6FA-4D1E-A844-4A798BEDF172}"/>
              </a:ext>
            </a:extLst>
          </p:cNvPr>
          <p:cNvPicPr>
            <a:picLocks noChangeAspect="1"/>
          </p:cNvPicPr>
          <p:nvPr/>
        </p:nvPicPr>
        <p:blipFill>
          <a:blip r:embed="rId3"/>
          <a:stretch>
            <a:fillRect/>
          </a:stretch>
        </p:blipFill>
        <p:spPr>
          <a:xfrm>
            <a:off x="288505" y="6010227"/>
            <a:ext cx="1545300" cy="706800"/>
          </a:xfrm>
          <a:prstGeom prst="rect">
            <a:avLst/>
          </a:prstGeom>
        </p:spPr>
      </p:pic>
    </p:spTree>
    <p:extLst>
      <p:ext uri="{BB962C8B-B14F-4D97-AF65-F5344CB8AC3E}">
        <p14:creationId xmlns:p14="http://schemas.microsoft.com/office/powerpoint/2010/main" val="852626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8746" y="113691"/>
            <a:ext cx="8229600" cy="945675"/>
          </a:xfrm>
        </p:spPr>
        <p:txBody>
          <a:bodyPr>
            <a:normAutofit/>
          </a:bodyPr>
          <a:lstStyle/>
          <a:p>
            <a:pPr marL="0" lvl="0" indent="0" algn="ctr" defTabSz="914400">
              <a:spcBef>
                <a:spcPts val="0"/>
              </a:spcBef>
              <a:buNone/>
              <a:defRPr/>
            </a:pPr>
            <a:r>
              <a:rPr lang="es-ES" sz="28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400" b="1" dirty="0" err="1">
                <a:solidFill>
                  <a:schemeClr val="accent1">
                    <a:lumMod val="50000"/>
                  </a:schemeClr>
                </a:solidFill>
                <a:latin typeface="Avenir Book"/>
                <a:ea typeface="Avenir Book" charset="0"/>
                <a:cs typeface="Avenir Book" charset="0"/>
              </a:rPr>
              <a:t>HPe</a:t>
            </a:r>
            <a:r>
              <a:rPr lang="es-ES" sz="2400" b="1" dirty="0">
                <a:solidFill>
                  <a:schemeClr val="accent1">
                    <a:lumMod val="50000"/>
                  </a:schemeClr>
                </a:solidFill>
                <a:latin typeface="Avenir Book"/>
                <a:ea typeface="Avenir Book" charset="0"/>
                <a:cs typeface="Avenir Book" charset="0"/>
              </a:rPr>
              <a:t> Aruba – </a:t>
            </a:r>
            <a:r>
              <a:rPr lang="es-ES" sz="2200" b="1" dirty="0">
                <a:solidFill>
                  <a:schemeClr val="accent1">
                    <a:lumMod val="50000"/>
                  </a:schemeClr>
                </a:solidFill>
                <a:latin typeface="Avenir Book"/>
                <a:ea typeface="Avenir Book" charset="0"/>
                <a:cs typeface="Avenir Book" charset="0"/>
              </a:rPr>
              <a:t>Proposición Técnica y Económica</a:t>
            </a:r>
          </a:p>
          <a:p>
            <a:pPr marL="0" lvl="0" indent="0" algn="ctr" defTabSz="914400">
              <a:spcBef>
                <a:spcPts val="0"/>
              </a:spcBef>
              <a:buNone/>
              <a:defRPr/>
            </a:pPr>
            <a:endParaRPr lang="es-ES_tradnl" sz="3000" b="1" dirty="0">
              <a:latin typeface="Avenir Book"/>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092" y="5971739"/>
            <a:ext cx="2590099" cy="783777"/>
          </a:xfrm>
          <a:prstGeom prst="rect">
            <a:avLst/>
          </a:prstGeom>
        </p:spPr>
      </p:pic>
      <p:pic>
        <p:nvPicPr>
          <p:cNvPr id="8" name="Imagen 7">
            <a:extLst>
              <a:ext uri="{FF2B5EF4-FFF2-40B4-BE49-F238E27FC236}">
                <a16:creationId xmlns:a16="http://schemas.microsoft.com/office/drawing/2014/main" id="{BD6E3380-0914-4512-AD1C-4603CDDB1143}"/>
              </a:ext>
            </a:extLst>
          </p:cNvPr>
          <p:cNvPicPr>
            <a:picLocks noChangeAspect="1"/>
          </p:cNvPicPr>
          <p:nvPr/>
        </p:nvPicPr>
        <p:blipFill>
          <a:blip r:embed="rId3"/>
          <a:stretch>
            <a:fillRect/>
          </a:stretch>
        </p:blipFill>
        <p:spPr>
          <a:xfrm>
            <a:off x="288505" y="6010227"/>
            <a:ext cx="1545300" cy="706800"/>
          </a:xfrm>
          <a:prstGeom prst="rect">
            <a:avLst/>
          </a:prstGeom>
        </p:spPr>
      </p:pic>
      <p:sp>
        <p:nvSpPr>
          <p:cNvPr id="5" name="Rectángulo 4">
            <a:extLst>
              <a:ext uri="{FF2B5EF4-FFF2-40B4-BE49-F238E27FC236}">
                <a16:creationId xmlns:a16="http://schemas.microsoft.com/office/drawing/2014/main" id="{C8DFCAF7-04FB-45ED-ACA6-6DEAF0CC13FF}"/>
              </a:ext>
            </a:extLst>
          </p:cNvPr>
          <p:cNvSpPr/>
          <p:nvPr/>
        </p:nvSpPr>
        <p:spPr>
          <a:xfrm>
            <a:off x="177808" y="5189528"/>
            <a:ext cx="8640537" cy="646331"/>
          </a:xfrm>
          <a:prstGeom prst="rect">
            <a:avLst/>
          </a:prstGeom>
        </p:spPr>
        <p:txBody>
          <a:bodyPr wrap="square">
            <a:spAutoFit/>
          </a:bodyPr>
          <a:lstStyle/>
          <a:p>
            <a:pPr algn="ctr"/>
            <a:r>
              <a:rPr lang="es-ES_tradnl" b="1" i="1" dirty="0">
                <a:solidFill>
                  <a:schemeClr val="tx2">
                    <a:lumMod val="75000"/>
                  </a:schemeClr>
                </a:solidFill>
                <a:latin typeface="Avenir Book"/>
                <a:ea typeface="Avenir Book" charset="0"/>
                <a:cs typeface="Avenir Book" charset="0"/>
              </a:rPr>
              <a:t>PRECIOS EN US DOLLARS MÁS 16% IVA</a:t>
            </a:r>
          </a:p>
          <a:p>
            <a:pPr algn="ctr"/>
            <a:r>
              <a:rPr lang="es-ES_tradnl" b="1" i="1" dirty="0">
                <a:solidFill>
                  <a:schemeClr val="tx2">
                    <a:lumMod val="75000"/>
                  </a:schemeClr>
                </a:solidFill>
                <a:latin typeface="Avenir Book"/>
                <a:ea typeface="Avenir Book" charset="0"/>
                <a:cs typeface="Avenir Book" charset="0"/>
              </a:rPr>
              <a:t>MONTO NO INCLUYE INSTALACIONES DE CABLEADO ESTRUCTURADO</a:t>
            </a:r>
          </a:p>
        </p:txBody>
      </p:sp>
      <p:sp>
        <p:nvSpPr>
          <p:cNvPr id="9" name="CuadroTexto 8">
            <a:extLst>
              <a:ext uri="{FF2B5EF4-FFF2-40B4-BE49-F238E27FC236}">
                <a16:creationId xmlns:a16="http://schemas.microsoft.com/office/drawing/2014/main" id="{73EDB3BC-E6D5-4823-9381-A877BF132310}"/>
              </a:ext>
            </a:extLst>
          </p:cNvPr>
          <p:cNvSpPr txBox="1"/>
          <p:nvPr/>
        </p:nvSpPr>
        <p:spPr>
          <a:xfrm>
            <a:off x="177808" y="1340159"/>
            <a:ext cx="8640537" cy="2492990"/>
          </a:xfrm>
          <a:prstGeom prst="rect">
            <a:avLst/>
          </a:prstGeom>
          <a:noFill/>
        </p:spPr>
        <p:txBody>
          <a:bodyPr wrap="square" rtlCol="0">
            <a:spAutoFit/>
          </a:bodyPr>
          <a:lstStyle/>
          <a:p>
            <a:r>
              <a:rPr lang="es-ES" sz="1600" b="1" dirty="0">
                <a:solidFill>
                  <a:schemeClr val="accent1">
                    <a:lumMod val="50000"/>
                  </a:schemeClr>
                </a:solidFill>
                <a:latin typeface="Avenir Book"/>
                <a:cs typeface="Avenir Book"/>
              </a:rPr>
              <a:t>Implementación de la Solución							MONTO USD$ 35,000.00</a:t>
            </a:r>
            <a:endParaRPr lang="es-ES" sz="1400" dirty="0">
              <a:solidFill>
                <a:schemeClr val="accent1">
                  <a:lumMod val="50000"/>
                </a:schemeClr>
              </a:solidFill>
              <a:latin typeface="Avenir Book"/>
              <a:cs typeface="Avenir Book"/>
            </a:endParaRPr>
          </a:p>
          <a:p>
            <a:pPr marL="742950" lvl="1" indent="-285750">
              <a:buFont typeface="Arial" panose="020B0604020202020204" pitchFamily="34" charset="0"/>
              <a:buChar char="•"/>
            </a:pPr>
            <a:r>
              <a:rPr lang="es-MX" sz="1400" dirty="0">
                <a:solidFill>
                  <a:schemeClr val="accent1">
                    <a:lumMod val="50000"/>
                  </a:schemeClr>
                </a:solidFill>
                <a:latin typeface="Avenir Book"/>
                <a:cs typeface="Avenir Book"/>
              </a:rPr>
              <a:t>Tiempo de Implementación – 4 a 6 Semanas</a:t>
            </a:r>
          </a:p>
          <a:p>
            <a:pPr marL="742950" lvl="1" indent="-285750">
              <a:buFont typeface="Arial" panose="020B0604020202020204" pitchFamily="34" charset="0"/>
              <a:buChar char="•"/>
            </a:pPr>
            <a:r>
              <a:rPr lang="es-MX" sz="1400" i="1" dirty="0">
                <a:solidFill>
                  <a:schemeClr val="accent1">
                    <a:lumMod val="50000"/>
                  </a:schemeClr>
                </a:solidFill>
                <a:latin typeface="Avenir Book"/>
                <a:cs typeface="Avenir Book"/>
              </a:rPr>
              <a:t>INCLUYE:</a:t>
            </a:r>
          </a:p>
          <a:p>
            <a:pPr marL="1200150" lvl="2" indent="-285750">
              <a:buFont typeface="Arial" panose="020B0604020202020204" pitchFamily="34" charset="0"/>
              <a:buChar char="•"/>
            </a:pPr>
            <a:r>
              <a:rPr lang="es-ES" sz="1400" i="1" dirty="0">
                <a:solidFill>
                  <a:schemeClr val="accent1">
                    <a:lumMod val="50000"/>
                  </a:schemeClr>
                </a:solidFill>
                <a:latin typeface="Avenir Book"/>
                <a:cs typeface="Avenir Book"/>
              </a:rPr>
              <a:t>Memoria técnica con todos los procesos utilizados para el aseguramiento de una correcta instalación.</a:t>
            </a:r>
          </a:p>
          <a:p>
            <a:pPr marL="1200150" lvl="2" indent="-285750">
              <a:buFont typeface="Arial" panose="020B0604020202020204" pitchFamily="34" charset="0"/>
              <a:buChar char="•"/>
            </a:pPr>
            <a:r>
              <a:rPr lang="es-ES" sz="1400" i="1" dirty="0">
                <a:solidFill>
                  <a:schemeClr val="accent1">
                    <a:lumMod val="50000"/>
                  </a:schemeClr>
                </a:solidFill>
                <a:latin typeface="Avenir Book"/>
                <a:cs typeface="Avenir Book"/>
              </a:rPr>
              <a:t>Verificación y actualizaciones de drivers y firmware a los últimos niveles.</a:t>
            </a:r>
          </a:p>
          <a:p>
            <a:pPr marL="1200150" lvl="2" indent="-285750">
              <a:buFont typeface="Arial" panose="020B0604020202020204" pitchFamily="34" charset="0"/>
              <a:buChar char="•"/>
            </a:pPr>
            <a:r>
              <a:rPr lang="es-ES" sz="1400" i="1" dirty="0">
                <a:solidFill>
                  <a:schemeClr val="accent1">
                    <a:lumMod val="50000"/>
                  </a:schemeClr>
                </a:solidFill>
                <a:latin typeface="Avenir Book"/>
                <a:cs typeface="Avenir Book"/>
              </a:rPr>
              <a:t>Pruebas de funcionalidad del hardware-software y la solución completa descrita en este documento.</a:t>
            </a:r>
          </a:p>
          <a:p>
            <a:pPr marL="1200150" lvl="2" indent="-285750">
              <a:buFont typeface="Arial" panose="020B0604020202020204" pitchFamily="34" charset="0"/>
              <a:buChar char="•"/>
            </a:pPr>
            <a:endParaRPr lang="es-MX" sz="1400" i="1" dirty="0">
              <a:solidFill>
                <a:schemeClr val="accent1">
                  <a:lumMod val="50000"/>
                </a:schemeClr>
              </a:solidFill>
              <a:latin typeface="Avenir Book"/>
              <a:cs typeface="Avenir Book"/>
            </a:endParaRPr>
          </a:p>
          <a:p>
            <a:pPr marL="742950" lvl="1" indent="-285750">
              <a:buFont typeface="Arial" panose="020B0604020202020204" pitchFamily="34" charset="0"/>
              <a:buChar char="•"/>
            </a:pPr>
            <a:endParaRPr lang="es-MX" sz="1400" i="1" dirty="0">
              <a:solidFill>
                <a:schemeClr val="accent1">
                  <a:lumMod val="50000"/>
                </a:schemeClr>
              </a:solidFill>
              <a:latin typeface="Avenir Book"/>
              <a:cs typeface="Avenir Book"/>
            </a:endParaRPr>
          </a:p>
          <a:p>
            <a:pPr marL="742950" lvl="1" indent="-285750">
              <a:buFont typeface="Arial" panose="020B0604020202020204" pitchFamily="34" charset="0"/>
              <a:buChar char="•"/>
            </a:pPr>
            <a:r>
              <a:rPr lang="es-MX" sz="1400" i="1" dirty="0">
                <a:solidFill>
                  <a:schemeClr val="accent1">
                    <a:lumMod val="50000"/>
                  </a:schemeClr>
                </a:solidFill>
                <a:latin typeface="Avenir Book"/>
                <a:cs typeface="Avenir Book"/>
              </a:rPr>
              <a:t>NOTA: Las antenas cuentan con puerto doble de red por lo que será necesario en una segunda etapa cotizar el cableado adicional que se requiera.</a:t>
            </a:r>
            <a:endParaRPr lang="es-ES" sz="1400" i="1" dirty="0">
              <a:solidFill>
                <a:schemeClr val="accent1">
                  <a:lumMod val="50000"/>
                </a:schemeClr>
              </a:solidFill>
              <a:latin typeface="Avenir Book"/>
              <a:cs typeface="Avenir Book"/>
            </a:endParaRPr>
          </a:p>
          <a:p>
            <a:pPr marL="742950" lvl="1" indent="-285750">
              <a:buFont typeface="Arial" panose="020B0604020202020204" pitchFamily="34" charset="0"/>
              <a:buChar char="•"/>
            </a:pPr>
            <a:endParaRPr lang="es-ES" sz="1400" dirty="0">
              <a:solidFill>
                <a:schemeClr val="accent1">
                  <a:lumMod val="50000"/>
                </a:schemeClr>
              </a:solidFill>
              <a:latin typeface="Avenir Book"/>
              <a:cs typeface="Avenir Book"/>
            </a:endParaRPr>
          </a:p>
        </p:txBody>
      </p:sp>
    </p:spTree>
    <p:extLst>
      <p:ext uri="{BB962C8B-B14F-4D97-AF65-F5344CB8AC3E}">
        <p14:creationId xmlns:p14="http://schemas.microsoft.com/office/powerpoint/2010/main" val="251348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4800" y="-250257"/>
            <a:ext cx="8229600" cy="1814140"/>
          </a:xfrm>
        </p:spPr>
        <p:txBody>
          <a:bodyPr>
            <a:normAutofit/>
          </a:bodyPr>
          <a:lstStyle/>
          <a:p>
            <a:pPr marL="0" lvl="0" indent="0" defTabSz="914400">
              <a:spcBef>
                <a:spcPts val="0"/>
              </a:spcBef>
              <a:buNone/>
              <a:defRPr/>
            </a:pPr>
            <a:endParaRPr lang="es-ES_tradnl" sz="2400" b="1" dirty="0">
              <a:solidFill>
                <a:schemeClr val="accent1">
                  <a:lumMod val="50000"/>
                </a:schemeClr>
              </a:solidFill>
              <a:latin typeface="Avenir Book"/>
            </a:endParaRPr>
          </a:p>
          <a:p>
            <a:pPr marL="0" lvl="0" indent="0" algn="ctr" defTabSz="914400">
              <a:spcBef>
                <a:spcPts val="0"/>
              </a:spcBef>
              <a:buNone/>
              <a:defRPr/>
            </a:pPr>
            <a:r>
              <a:rPr lang="es-ES" sz="44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000" b="1" dirty="0">
                <a:solidFill>
                  <a:schemeClr val="accent1">
                    <a:lumMod val="50000"/>
                  </a:schemeClr>
                </a:solidFill>
                <a:latin typeface="Avenir Book"/>
                <a:ea typeface="Avenir Book" charset="0"/>
                <a:cs typeface="Avenir Book" charset="0"/>
              </a:rPr>
              <a:t>Comparativo</a:t>
            </a:r>
            <a:endParaRPr lang="es-ES_tradnl" sz="20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518" y="6134490"/>
            <a:ext cx="2218882" cy="671445"/>
          </a:xfrm>
          <a:prstGeom prst="rect">
            <a:avLst/>
          </a:prstGeom>
        </p:spPr>
      </p:pic>
      <p:sp>
        <p:nvSpPr>
          <p:cNvPr id="4" name="Rectángulo 3"/>
          <p:cNvSpPr/>
          <p:nvPr/>
        </p:nvSpPr>
        <p:spPr>
          <a:xfrm>
            <a:off x="140677" y="1014909"/>
            <a:ext cx="8839201" cy="584775"/>
          </a:xfrm>
          <a:prstGeom prst="rect">
            <a:avLst/>
          </a:prstGeom>
        </p:spPr>
        <p:txBody>
          <a:bodyPr wrap="square">
            <a:spAutoFit/>
          </a:bodyPr>
          <a:lstStyle/>
          <a:p>
            <a:pPr lvl="0" algn="just">
              <a:spcAft>
                <a:spcPts val="0"/>
              </a:spcAft>
              <a:buClr>
                <a:srgbClr val="000000"/>
              </a:buClr>
            </a:pPr>
            <a:endParaRPr lang="es-ES_tradnl" sz="1600" b="1" dirty="0">
              <a:solidFill>
                <a:schemeClr val="tx2">
                  <a:lumMod val="75000"/>
                </a:schemeClr>
              </a:solidFill>
              <a:latin typeface="Avenir Book"/>
              <a:ea typeface="Calibri" charset="0"/>
              <a:cs typeface="Arial" charset="0"/>
            </a:endParaRPr>
          </a:p>
          <a:p>
            <a:pPr lvl="0" algn="just">
              <a:spcAft>
                <a:spcPts val="0"/>
              </a:spcAft>
              <a:buClr>
                <a:srgbClr val="000000"/>
              </a:buClr>
            </a:pPr>
            <a:r>
              <a:rPr lang="es-ES_tradnl" sz="1600" b="1" dirty="0">
                <a:solidFill>
                  <a:schemeClr val="tx2">
                    <a:lumMod val="75000"/>
                  </a:schemeClr>
                </a:solidFill>
                <a:latin typeface="Avenir Book"/>
                <a:ea typeface="Calibri" charset="0"/>
                <a:cs typeface="Arial" charset="0"/>
              </a:rPr>
              <a:t>Comparativo de las Tres Soluciones</a:t>
            </a:r>
          </a:p>
        </p:txBody>
      </p:sp>
      <p:pic>
        <p:nvPicPr>
          <p:cNvPr id="10" name="Imagen 9">
            <a:extLst>
              <a:ext uri="{FF2B5EF4-FFF2-40B4-BE49-F238E27FC236}">
                <a16:creationId xmlns:a16="http://schemas.microsoft.com/office/drawing/2014/main" id="{6B3BB99F-23BC-4DB4-B61E-841D7F9179B6}"/>
              </a:ext>
            </a:extLst>
          </p:cNvPr>
          <p:cNvPicPr>
            <a:picLocks noChangeAspect="1"/>
          </p:cNvPicPr>
          <p:nvPr/>
        </p:nvPicPr>
        <p:blipFill>
          <a:blip r:embed="rId4"/>
          <a:stretch>
            <a:fillRect/>
          </a:stretch>
        </p:blipFill>
        <p:spPr>
          <a:xfrm>
            <a:off x="288505" y="6010227"/>
            <a:ext cx="1545300" cy="706800"/>
          </a:xfrm>
          <a:prstGeom prst="rect">
            <a:avLst/>
          </a:prstGeom>
        </p:spPr>
      </p:pic>
      <p:graphicFrame>
        <p:nvGraphicFramePr>
          <p:cNvPr id="3" name="Tabla 2">
            <a:extLst>
              <a:ext uri="{FF2B5EF4-FFF2-40B4-BE49-F238E27FC236}">
                <a16:creationId xmlns:a16="http://schemas.microsoft.com/office/drawing/2014/main" id="{5EB9C035-ABD1-4FC3-8D20-5E12C1C23F6E}"/>
              </a:ext>
            </a:extLst>
          </p:cNvPr>
          <p:cNvGraphicFramePr>
            <a:graphicFrameLocks noGrp="1"/>
          </p:cNvGraphicFramePr>
          <p:nvPr>
            <p:extLst>
              <p:ext uri="{D42A27DB-BD31-4B8C-83A1-F6EECF244321}">
                <p14:modId xmlns:p14="http://schemas.microsoft.com/office/powerpoint/2010/main" val="4121096728"/>
              </p:ext>
            </p:extLst>
          </p:nvPr>
        </p:nvGraphicFramePr>
        <p:xfrm>
          <a:off x="468490" y="1857022"/>
          <a:ext cx="8207020" cy="3586480"/>
        </p:xfrm>
        <a:graphic>
          <a:graphicData uri="http://schemas.openxmlformats.org/drawingml/2006/table">
            <a:tbl>
              <a:tblPr firstRow="1" bandRow="1">
                <a:tableStyleId>{5C22544A-7EE6-4342-B048-85BDC9FD1C3A}</a:tableStyleId>
              </a:tblPr>
              <a:tblGrid>
                <a:gridCol w="2051755">
                  <a:extLst>
                    <a:ext uri="{9D8B030D-6E8A-4147-A177-3AD203B41FA5}">
                      <a16:colId xmlns:a16="http://schemas.microsoft.com/office/drawing/2014/main" val="3057918111"/>
                    </a:ext>
                  </a:extLst>
                </a:gridCol>
                <a:gridCol w="2051755">
                  <a:extLst>
                    <a:ext uri="{9D8B030D-6E8A-4147-A177-3AD203B41FA5}">
                      <a16:colId xmlns:a16="http://schemas.microsoft.com/office/drawing/2014/main" val="3805723198"/>
                    </a:ext>
                  </a:extLst>
                </a:gridCol>
                <a:gridCol w="2051755">
                  <a:extLst>
                    <a:ext uri="{9D8B030D-6E8A-4147-A177-3AD203B41FA5}">
                      <a16:colId xmlns:a16="http://schemas.microsoft.com/office/drawing/2014/main" val="4123382651"/>
                    </a:ext>
                  </a:extLst>
                </a:gridCol>
                <a:gridCol w="2051755">
                  <a:extLst>
                    <a:ext uri="{9D8B030D-6E8A-4147-A177-3AD203B41FA5}">
                      <a16:colId xmlns:a16="http://schemas.microsoft.com/office/drawing/2014/main" val="2396389191"/>
                    </a:ext>
                  </a:extLst>
                </a:gridCol>
              </a:tblGrid>
              <a:tr h="370840">
                <a:tc>
                  <a:txBody>
                    <a:bodyPr/>
                    <a:lstStyle/>
                    <a:p>
                      <a:r>
                        <a:rPr lang="es-MX" sz="1200" dirty="0">
                          <a:latin typeface="Avenir Book"/>
                        </a:rPr>
                        <a:t>CARACTERISTICA</a:t>
                      </a:r>
                    </a:p>
                  </a:txBody>
                  <a:tcPr/>
                </a:tc>
                <a:tc>
                  <a:txBody>
                    <a:bodyPr/>
                    <a:lstStyle/>
                    <a:p>
                      <a:pPr algn="ctr"/>
                      <a:r>
                        <a:rPr lang="es-MX" sz="1200" dirty="0">
                          <a:latin typeface="Avenir Book"/>
                        </a:rPr>
                        <a:t>UBIQUITI</a:t>
                      </a:r>
                    </a:p>
                  </a:txBody>
                  <a:tcPr/>
                </a:tc>
                <a:tc>
                  <a:txBody>
                    <a:bodyPr/>
                    <a:lstStyle/>
                    <a:p>
                      <a:pPr algn="ctr"/>
                      <a:r>
                        <a:rPr lang="es-MX" sz="1200" dirty="0">
                          <a:latin typeface="Avenir Book"/>
                        </a:rPr>
                        <a:t>CISCO MERAKI</a:t>
                      </a:r>
                    </a:p>
                  </a:txBody>
                  <a:tcPr/>
                </a:tc>
                <a:tc>
                  <a:txBody>
                    <a:bodyPr/>
                    <a:lstStyle/>
                    <a:p>
                      <a:pPr algn="ctr"/>
                      <a:r>
                        <a:rPr lang="es-MX" sz="1200" dirty="0" err="1">
                          <a:latin typeface="Avenir Book"/>
                        </a:rPr>
                        <a:t>HPe</a:t>
                      </a:r>
                      <a:r>
                        <a:rPr lang="es-MX" sz="1200" dirty="0">
                          <a:latin typeface="Avenir Book"/>
                        </a:rPr>
                        <a:t> ARUBA</a:t>
                      </a:r>
                    </a:p>
                  </a:txBody>
                  <a:tcPr/>
                </a:tc>
                <a:extLst>
                  <a:ext uri="{0D108BD9-81ED-4DB2-BD59-A6C34878D82A}">
                    <a16:rowId xmlns:a16="http://schemas.microsoft.com/office/drawing/2014/main" val="2820748613"/>
                  </a:ext>
                </a:extLst>
              </a:tr>
              <a:tr h="370840">
                <a:tc>
                  <a:txBody>
                    <a:bodyPr/>
                    <a:lstStyle/>
                    <a:p>
                      <a:r>
                        <a:rPr lang="es-MX" sz="1200" dirty="0">
                          <a:latin typeface="Avenir Book"/>
                        </a:rPr>
                        <a:t>Tecnología</a:t>
                      </a:r>
                    </a:p>
                  </a:txBody>
                  <a:tcPr/>
                </a:tc>
                <a:tc>
                  <a:txBody>
                    <a:bodyPr/>
                    <a:lstStyle/>
                    <a:p>
                      <a:r>
                        <a:rPr lang="es-MX" sz="1200" dirty="0">
                          <a:latin typeface="Avenir Book"/>
                        </a:rPr>
                        <a:t>MU-MIMO Wave 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200" dirty="0">
                          <a:latin typeface="Avenir Book"/>
                        </a:rPr>
                        <a:t>MU-MIMO Wave 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200" dirty="0">
                          <a:latin typeface="Avenir Book"/>
                        </a:rPr>
                        <a:t>MU-MIMO Wave 2</a:t>
                      </a:r>
                    </a:p>
                  </a:txBody>
                  <a:tcPr/>
                </a:tc>
                <a:extLst>
                  <a:ext uri="{0D108BD9-81ED-4DB2-BD59-A6C34878D82A}">
                    <a16:rowId xmlns:a16="http://schemas.microsoft.com/office/drawing/2014/main" val="2385981155"/>
                  </a:ext>
                </a:extLst>
              </a:tr>
              <a:tr h="370840">
                <a:tc>
                  <a:txBody>
                    <a:bodyPr/>
                    <a:lstStyle/>
                    <a:p>
                      <a:r>
                        <a:rPr lang="es-MX" sz="1200" dirty="0">
                          <a:latin typeface="Avenir Book"/>
                        </a:rPr>
                        <a:t>Tipo de Antenas (MIMO)</a:t>
                      </a:r>
                    </a:p>
                  </a:txBody>
                  <a:tcPr/>
                </a:tc>
                <a:tc>
                  <a:txBody>
                    <a:bodyPr/>
                    <a:lstStyle/>
                    <a:p>
                      <a:r>
                        <a:rPr lang="es-MX" sz="1200" dirty="0">
                          <a:latin typeface="Avenir Book"/>
                        </a:rPr>
                        <a:t>4*4</a:t>
                      </a:r>
                    </a:p>
                  </a:txBody>
                  <a:tcPr anchor="ctr"/>
                </a:tc>
                <a:tc>
                  <a:txBody>
                    <a:bodyPr/>
                    <a:lstStyle/>
                    <a:p>
                      <a:r>
                        <a:rPr lang="es-MX" sz="1200" dirty="0">
                          <a:latin typeface="Avenir Book"/>
                        </a:rPr>
                        <a:t>Hibrido </a:t>
                      </a:r>
                      <a:br>
                        <a:rPr lang="es-MX" sz="1200" dirty="0">
                          <a:latin typeface="Avenir Book"/>
                        </a:rPr>
                      </a:br>
                      <a:r>
                        <a:rPr lang="es-MX" sz="1200" dirty="0">
                          <a:latin typeface="Avenir Book"/>
                        </a:rPr>
                        <a:t>2*2</a:t>
                      </a:r>
                    </a:p>
                    <a:p>
                      <a:r>
                        <a:rPr lang="es-MX" sz="1200" dirty="0">
                          <a:latin typeface="Avenir Book"/>
                        </a:rPr>
                        <a:t>3*3</a:t>
                      </a:r>
                    </a:p>
                    <a:p>
                      <a:r>
                        <a:rPr lang="es-MX" sz="1200" dirty="0">
                          <a:latin typeface="Avenir Book"/>
                        </a:rPr>
                        <a:t>4*4</a:t>
                      </a:r>
                    </a:p>
                  </a:txBody>
                  <a:tcPr/>
                </a:tc>
                <a:tc>
                  <a:txBody>
                    <a:bodyPr/>
                    <a:lstStyle/>
                    <a:p>
                      <a:r>
                        <a:rPr lang="es-MX" sz="1200" dirty="0">
                          <a:latin typeface="Avenir Book"/>
                        </a:rPr>
                        <a:t>4*4</a:t>
                      </a:r>
                    </a:p>
                  </a:txBody>
                  <a:tcPr/>
                </a:tc>
                <a:extLst>
                  <a:ext uri="{0D108BD9-81ED-4DB2-BD59-A6C34878D82A}">
                    <a16:rowId xmlns:a16="http://schemas.microsoft.com/office/drawing/2014/main" val="1519950435"/>
                  </a:ext>
                </a:extLst>
              </a:tr>
              <a:tr h="370840">
                <a:tc>
                  <a:txBody>
                    <a:bodyPr/>
                    <a:lstStyle/>
                    <a:p>
                      <a:r>
                        <a:rPr lang="es-MX" sz="1200" dirty="0">
                          <a:latin typeface="Avenir Book"/>
                        </a:rPr>
                        <a:t>Desempeño en Internet</a:t>
                      </a:r>
                    </a:p>
                  </a:txBody>
                  <a:tcPr/>
                </a:tc>
                <a:tc>
                  <a:txBody>
                    <a:bodyPr/>
                    <a:lstStyle/>
                    <a:p>
                      <a:r>
                        <a:rPr lang="es-MX" sz="1200" dirty="0">
                          <a:latin typeface="Avenir Book"/>
                        </a:rPr>
                        <a:t>Alto</a:t>
                      </a:r>
                    </a:p>
                  </a:txBody>
                  <a:tcPr/>
                </a:tc>
                <a:tc>
                  <a:txBody>
                    <a:bodyPr/>
                    <a:lstStyle/>
                    <a:p>
                      <a:r>
                        <a:rPr lang="es-MX" sz="1200" dirty="0">
                          <a:latin typeface="Avenir Book"/>
                        </a:rPr>
                        <a:t>Alto</a:t>
                      </a:r>
                    </a:p>
                  </a:txBody>
                  <a:tcPr/>
                </a:tc>
                <a:tc>
                  <a:txBody>
                    <a:bodyPr/>
                    <a:lstStyle/>
                    <a:p>
                      <a:r>
                        <a:rPr lang="es-MX" sz="1200" dirty="0">
                          <a:latin typeface="Avenir Book"/>
                        </a:rPr>
                        <a:t>Alto</a:t>
                      </a:r>
                    </a:p>
                  </a:txBody>
                  <a:tcPr/>
                </a:tc>
                <a:extLst>
                  <a:ext uri="{0D108BD9-81ED-4DB2-BD59-A6C34878D82A}">
                    <a16:rowId xmlns:a16="http://schemas.microsoft.com/office/drawing/2014/main" val="2488803301"/>
                  </a:ext>
                </a:extLst>
              </a:tr>
              <a:tr h="370840">
                <a:tc>
                  <a:txBody>
                    <a:bodyPr/>
                    <a:lstStyle/>
                    <a:p>
                      <a:r>
                        <a:rPr lang="es-MX" sz="1200" dirty="0">
                          <a:latin typeface="Avenir Book"/>
                        </a:rPr>
                        <a:t>Modalidad de Suscripción</a:t>
                      </a:r>
                    </a:p>
                  </a:txBody>
                  <a:tcPr/>
                </a:tc>
                <a:tc>
                  <a:txBody>
                    <a:bodyPr/>
                    <a:lstStyle/>
                    <a:p>
                      <a:r>
                        <a:rPr lang="es-MX" sz="1200" dirty="0">
                          <a:latin typeface="Avenir Book"/>
                        </a:rPr>
                        <a:t>Perpetua</a:t>
                      </a:r>
                    </a:p>
                    <a:p>
                      <a:r>
                        <a:rPr lang="es-MX" sz="1200" dirty="0">
                          <a:latin typeface="Avenir Book"/>
                        </a:rPr>
                        <a:t>No se requiere suscripción adicional</a:t>
                      </a:r>
                    </a:p>
                  </a:txBody>
                  <a:tcPr/>
                </a:tc>
                <a:tc>
                  <a:txBody>
                    <a:bodyPr/>
                    <a:lstStyle/>
                    <a:p>
                      <a:r>
                        <a:rPr lang="es-MX" sz="1200" dirty="0">
                          <a:latin typeface="Avenir Book"/>
                        </a:rPr>
                        <a:t>Primeros 5 Años cotizados dentro de la propuesta, posteriormente se requiere renovar a precios vigentes.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200" dirty="0">
                          <a:latin typeface="Avenir Book"/>
                        </a:rPr>
                        <a:t>Primeros 5 Años cotizados dentro de la propuesta, posteriormente se requiere renovar a precios vigentes.</a:t>
                      </a:r>
                    </a:p>
                  </a:txBody>
                  <a:tcPr/>
                </a:tc>
                <a:extLst>
                  <a:ext uri="{0D108BD9-81ED-4DB2-BD59-A6C34878D82A}">
                    <a16:rowId xmlns:a16="http://schemas.microsoft.com/office/drawing/2014/main" val="224135884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200" dirty="0">
                          <a:latin typeface="Avenir Book"/>
                        </a:rPr>
                        <a:t>Administración</a:t>
                      </a:r>
                    </a:p>
                  </a:txBody>
                  <a:tcPr/>
                </a:tc>
                <a:tc>
                  <a:txBody>
                    <a:bodyPr/>
                    <a:lstStyle/>
                    <a:p>
                      <a:r>
                        <a:rPr lang="es-MX" sz="1200" dirty="0">
                          <a:latin typeface="Avenir Book"/>
                        </a:rPr>
                        <a:t>Local y Cloud</a:t>
                      </a:r>
                    </a:p>
                  </a:txBody>
                  <a:tcPr/>
                </a:tc>
                <a:tc>
                  <a:txBody>
                    <a:bodyPr/>
                    <a:lstStyle/>
                    <a:p>
                      <a:r>
                        <a:rPr lang="es-MX" sz="1200" dirty="0">
                          <a:latin typeface="Avenir Book"/>
                        </a:rPr>
                        <a:t>Solo Cloud</a:t>
                      </a:r>
                    </a:p>
                  </a:txBody>
                  <a:tcPr/>
                </a:tc>
                <a:tc>
                  <a:txBody>
                    <a:bodyPr/>
                    <a:lstStyle/>
                    <a:p>
                      <a:r>
                        <a:rPr lang="es-MX" sz="1200" dirty="0">
                          <a:latin typeface="Avenir Book"/>
                        </a:rPr>
                        <a:t>Semi-Local y Cloud</a:t>
                      </a:r>
                    </a:p>
                  </a:txBody>
                  <a:tcPr/>
                </a:tc>
                <a:extLst>
                  <a:ext uri="{0D108BD9-81ED-4DB2-BD59-A6C34878D82A}">
                    <a16:rowId xmlns:a16="http://schemas.microsoft.com/office/drawing/2014/main" val="101305799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200" dirty="0">
                          <a:latin typeface="Avenir Book"/>
                        </a:rPr>
                        <a:t>Relación Costo Beneficio</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MX" sz="1200" dirty="0">
                        <a:latin typeface="Avenir Book"/>
                      </a:endParaRPr>
                    </a:p>
                  </a:txBody>
                  <a:tcPr/>
                </a:tc>
                <a:tc>
                  <a:txBody>
                    <a:bodyPr/>
                    <a:lstStyle/>
                    <a:p>
                      <a:r>
                        <a:rPr lang="es-MX" sz="1200" dirty="0">
                          <a:latin typeface="Avenir Book"/>
                        </a:rPr>
                        <a:t>Excelente</a:t>
                      </a:r>
                    </a:p>
                  </a:txBody>
                  <a:tcPr/>
                </a:tc>
                <a:tc>
                  <a:txBody>
                    <a:bodyPr/>
                    <a:lstStyle/>
                    <a:p>
                      <a:r>
                        <a:rPr lang="es-MX" sz="1200" dirty="0">
                          <a:latin typeface="Avenir Book"/>
                        </a:rPr>
                        <a:t>Bajo</a:t>
                      </a:r>
                    </a:p>
                  </a:txBody>
                  <a:tcPr/>
                </a:tc>
                <a:tc>
                  <a:txBody>
                    <a:bodyPr/>
                    <a:lstStyle/>
                    <a:p>
                      <a:r>
                        <a:rPr lang="es-MX" sz="1200" dirty="0">
                          <a:latin typeface="Avenir Book"/>
                        </a:rPr>
                        <a:t>Mediano</a:t>
                      </a:r>
                    </a:p>
                  </a:txBody>
                  <a:tcPr/>
                </a:tc>
                <a:extLst>
                  <a:ext uri="{0D108BD9-81ED-4DB2-BD59-A6C34878D82A}">
                    <a16:rowId xmlns:a16="http://schemas.microsoft.com/office/drawing/2014/main" val="41453168"/>
                  </a:ext>
                </a:extLst>
              </a:tr>
            </a:tbl>
          </a:graphicData>
        </a:graphic>
      </p:graphicFrame>
    </p:spTree>
    <p:extLst>
      <p:ext uri="{BB962C8B-B14F-4D97-AF65-F5344CB8AC3E}">
        <p14:creationId xmlns:p14="http://schemas.microsoft.com/office/powerpoint/2010/main" val="3892270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2073156"/>
            <a:ext cx="9144000" cy="2911440"/>
          </a:xfrm>
          <a:prstGeom prst="rect">
            <a:avLst/>
          </a:prstGeom>
        </p:spPr>
      </p:pic>
      <p:pic>
        <p:nvPicPr>
          <p:cNvPr id="5" name="Imagen 4"/>
          <p:cNvPicPr>
            <a:picLocks noChangeAspect="1"/>
          </p:cNvPicPr>
          <p:nvPr/>
        </p:nvPicPr>
        <p:blipFill>
          <a:blip r:embed="rId3"/>
          <a:stretch>
            <a:fillRect/>
          </a:stretch>
        </p:blipFill>
        <p:spPr>
          <a:xfrm>
            <a:off x="0" y="429314"/>
            <a:ext cx="1393800" cy="1094400"/>
          </a:xfrm>
          <a:prstGeom prst="rect">
            <a:avLst/>
          </a:prstGeom>
        </p:spPr>
      </p:pic>
      <p:pic>
        <p:nvPicPr>
          <p:cNvPr id="6" name="Imagen 5"/>
          <p:cNvPicPr>
            <a:picLocks noChangeAspect="1"/>
          </p:cNvPicPr>
          <p:nvPr/>
        </p:nvPicPr>
        <p:blipFill>
          <a:blip r:embed="rId4"/>
          <a:stretch>
            <a:fillRect/>
          </a:stretch>
        </p:blipFill>
        <p:spPr>
          <a:xfrm>
            <a:off x="5439061" y="531914"/>
            <a:ext cx="939300" cy="889200"/>
          </a:xfrm>
          <a:prstGeom prst="rect">
            <a:avLst/>
          </a:prstGeom>
        </p:spPr>
      </p:pic>
      <p:pic>
        <p:nvPicPr>
          <p:cNvPr id="7" name="Picture 2" descr="Resultado de imagen para at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8857" y="706943"/>
            <a:ext cx="1266005" cy="52032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6"/>
          <a:stretch>
            <a:fillRect/>
          </a:stretch>
        </p:blipFill>
        <p:spPr>
          <a:xfrm>
            <a:off x="6665373" y="639675"/>
            <a:ext cx="2178607" cy="674074"/>
          </a:xfrm>
          <a:prstGeom prst="rect">
            <a:avLst/>
          </a:prstGeom>
        </p:spPr>
      </p:pic>
      <p:pic>
        <p:nvPicPr>
          <p:cNvPr id="9" name="Picture 4" descr="Tienda Tony SuperpapelerÃ­a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6676" y="570361"/>
            <a:ext cx="1548588" cy="79349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rotWithShape="1">
          <a:blip r:embed="rId8"/>
          <a:srcRect t="27141" b="32429"/>
          <a:stretch/>
        </p:blipFill>
        <p:spPr>
          <a:xfrm>
            <a:off x="3164476" y="5830481"/>
            <a:ext cx="2143125" cy="866476"/>
          </a:xfrm>
          <a:prstGeom prst="rect">
            <a:avLst/>
          </a:prstGeom>
        </p:spPr>
      </p:pic>
      <p:pic>
        <p:nvPicPr>
          <p:cNvPr id="11" name="Picture 6" descr="Hasbr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653" y="5877177"/>
            <a:ext cx="919521" cy="9808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www.asf.gob.mx/view/assets/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3239" y="6106406"/>
            <a:ext cx="1714500" cy="5905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Resultado de imagen para alhel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60557" y="5755290"/>
            <a:ext cx="933247" cy="933247"/>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p:cNvPicPr>
            <a:picLocks noChangeAspect="1"/>
          </p:cNvPicPr>
          <p:nvPr/>
        </p:nvPicPr>
        <p:blipFill rotWithShape="1">
          <a:blip r:embed="rId12"/>
          <a:srcRect t="30849" b="28092"/>
          <a:stretch/>
        </p:blipFill>
        <p:spPr>
          <a:xfrm>
            <a:off x="7705725" y="6106406"/>
            <a:ext cx="1438275" cy="590551"/>
          </a:xfrm>
          <a:prstGeom prst="rect">
            <a:avLst/>
          </a:prstGeom>
        </p:spPr>
      </p:pic>
    </p:spTree>
    <p:extLst>
      <p:ext uri="{BB962C8B-B14F-4D97-AF65-F5344CB8AC3E}">
        <p14:creationId xmlns:p14="http://schemas.microsoft.com/office/powerpoint/2010/main" val="3612960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0" y="0"/>
            <a:ext cx="9144000" cy="6858000"/>
          </a:xfrm>
          <a:noFill/>
        </p:spPr>
        <p:txBody>
          <a:bodyPr>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endParaRPr lang="es-ES_tradnl" sz="4800" dirty="0">
              <a:solidFill>
                <a:srgbClr val="B8D126"/>
              </a:solidFill>
              <a:latin typeface="Avenir Book"/>
            </a:endParaRPr>
          </a:p>
          <a:p>
            <a:pPr marL="0" marR="0" lvl="0" indent="0" defTabSz="914400" eaLnBrk="1" fontAlgn="auto" latinLnBrk="0" hangingPunct="1">
              <a:lnSpc>
                <a:spcPct val="100000"/>
              </a:lnSpc>
              <a:spcBef>
                <a:spcPts val="0"/>
              </a:spcBef>
              <a:spcAft>
                <a:spcPts val="0"/>
              </a:spcAft>
              <a:buClrTx/>
              <a:buSzTx/>
              <a:buFontTx/>
              <a:buNone/>
              <a:tabLst/>
              <a:defRPr/>
            </a:pPr>
            <a:endParaRPr lang="es-ES_tradnl" sz="4800" dirty="0">
              <a:solidFill>
                <a:srgbClr val="B8D126"/>
              </a:solidFill>
              <a:latin typeface="Avenir Book"/>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s-ES_tradnl" sz="7200" dirty="0">
              <a:solidFill>
                <a:srgbClr val="B8D126"/>
              </a:solidFill>
              <a:latin typeface="Avenir Book"/>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s-ES_tradnl" sz="7200" dirty="0">
              <a:solidFill>
                <a:srgbClr val="B8D126"/>
              </a:solidFill>
              <a:latin typeface="Avenir Book"/>
            </a:endParaRPr>
          </a:p>
          <a:p>
            <a:pPr marL="0" marR="0" lvl="0" indent="0" algn="ctr" defTabSz="914400" eaLnBrk="1" fontAlgn="auto" latinLnBrk="0" hangingPunct="1">
              <a:lnSpc>
                <a:spcPct val="100000"/>
              </a:lnSpc>
              <a:spcBef>
                <a:spcPts val="0"/>
              </a:spcBef>
              <a:spcAft>
                <a:spcPts val="0"/>
              </a:spcAft>
              <a:buClrTx/>
              <a:buSzTx/>
              <a:buFontTx/>
              <a:buNone/>
              <a:tabLst/>
              <a:defRPr/>
            </a:pPr>
            <a:r>
              <a:rPr lang="es-ES_tradnl" sz="7200" dirty="0">
                <a:solidFill>
                  <a:srgbClr val="B8D126"/>
                </a:solidFill>
                <a:latin typeface="Avenir Book"/>
              </a:rPr>
              <a:t>¡</a:t>
            </a:r>
            <a:r>
              <a:rPr lang="es-ES" sz="7200" dirty="0">
                <a:solidFill>
                  <a:srgbClr val="002C3F"/>
                </a:solidFill>
                <a:latin typeface="Avenir Book"/>
              </a:rPr>
              <a:t>Muchas gracias</a:t>
            </a:r>
            <a:r>
              <a:rPr lang="es-ES" sz="7200" dirty="0">
                <a:solidFill>
                  <a:srgbClr val="B8D126"/>
                </a:solidFill>
                <a:latin typeface="Avenir Book"/>
              </a:rPr>
              <a:t>!</a:t>
            </a:r>
          </a:p>
          <a:p>
            <a:pPr marL="0" marR="0" lvl="0" indent="0" algn="ctr" defTabSz="914400" eaLnBrk="1" fontAlgn="auto" latinLnBrk="0" hangingPunct="1">
              <a:lnSpc>
                <a:spcPct val="100000"/>
              </a:lnSpc>
              <a:spcBef>
                <a:spcPts val="0"/>
              </a:spcBef>
              <a:spcAft>
                <a:spcPts val="0"/>
              </a:spcAft>
              <a:buClrTx/>
              <a:buSzTx/>
              <a:buFontTx/>
              <a:buNone/>
              <a:tabLst/>
              <a:defRPr/>
            </a:pPr>
            <a:endParaRPr lang="es-ES" sz="7200" dirty="0">
              <a:solidFill>
                <a:srgbClr val="B8D126"/>
              </a:solidFill>
              <a:latin typeface="Avenir Book"/>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s-ES" sz="7200" dirty="0">
              <a:solidFill>
                <a:srgbClr val="B8D126"/>
              </a:solidFill>
              <a:latin typeface="Avenir Book"/>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s-ES" sz="7200" dirty="0">
              <a:solidFill>
                <a:srgbClr val="B8D126"/>
              </a:solidFill>
              <a:latin typeface="Avenir Book"/>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s-ES" sz="2600" dirty="0">
              <a:solidFill>
                <a:srgbClr val="B8D126"/>
              </a:solidFill>
              <a:latin typeface="Avenir Book"/>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s-ES" sz="2600" dirty="0">
              <a:solidFill>
                <a:schemeClr val="bg1"/>
              </a:solidFill>
              <a:latin typeface="Avenir Book"/>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s-ES" sz="2600" dirty="0">
              <a:solidFill>
                <a:schemeClr val="bg1"/>
              </a:solidFill>
              <a:latin typeface="Avenir Book"/>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s-ES" sz="2600" dirty="0">
              <a:solidFill>
                <a:schemeClr val="bg1"/>
              </a:solidFill>
              <a:latin typeface="Avenir Book"/>
            </a:endParaRPr>
          </a:p>
          <a:p>
            <a:pPr marL="0" marR="0" lvl="0" indent="0" algn="ctr" defTabSz="914400" eaLnBrk="1" fontAlgn="auto" latinLnBrk="0" hangingPunct="1">
              <a:lnSpc>
                <a:spcPct val="100000"/>
              </a:lnSpc>
              <a:spcBef>
                <a:spcPts val="0"/>
              </a:spcBef>
              <a:spcAft>
                <a:spcPts val="0"/>
              </a:spcAft>
              <a:buClrTx/>
              <a:buSzTx/>
              <a:buFontTx/>
              <a:buNone/>
              <a:tabLst/>
              <a:defRPr/>
            </a:pPr>
            <a:r>
              <a:rPr lang="es-ES" sz="2000" dirty="0">
                <a:solidFill>
                  <a:srgbClr val="002C3F"/>
                </a:solidFill>
                <a:latin typeface="Avenir Book"/>
              </a:rPr>
              <a:t>avantika.mx </a:t>
            </a:r>
            <a:r>
              <a:rPr lang="es-ES" sz="2000" dirty="0">
                <a:solidFill>
                  <a:srgbClr val="B8D126"/>
                </a:solidFill>
                <a:latin typeface="Avenir Book"/>
              </a:rPr>
              <a:t>|</a:t>
            </a:r>
            <a:r>
              <a:rPr lang="es-ES" sz="2000" dirty="0">
                <a:solidFill>
                  <a:srgbClr val="002C3F"/>
                </a:solidFill>
                <a:latin typeface="Avenir Book"/>
              </a:rPr>
              <a:t> 4770-2020 </a:t>
            </a:r>
            <a:r>
              <a:rPr lang="es-ES" sz="2000" dirty="0">
                <a:solidFill>
                  <a:srgbClr val="B8D126"/>
                </a:solidFill>
                <a:latin typeface="Avenir Book"/>
              </a:rPr>
              <a:t>|</a:t>
            </a:r>
            <a:r>
              <a:rPr lang="es-ES" sz="2000" dirty="0">
                <a:solidFill>
                  <a:srgbClr val="002C3F"/>
                </a:solidFill>
                <a:latin typeface="Avenir Book"/>
              </a:rPr>
              <a:t>soluciones@avantika.mx</a:t>
            </a:r>
            <a:endParaRPr lang="es-ES_tradnl" sz="2000" dirty="0">
              <a:solidFill>
                <a:srgbClr val="002C3F"/>
              </a:solidFill>
              <a:latin typeface="Avenir Book"/>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619" y="4150665"/>
            <a:ext cx="3484760" cy="1054506"/>
          </a:xfrm>
          <a:prstGeom prst="rect">
            <a:avLst/>
          </a:prstGeom>
        </p:spPr>
      </p:pic>
      <p:pic>
        <p:nvPicPr>
          <p:cNvPr id="7" name="Imagen 6">
            <a:extLst>
              <a:ext uri="{FF2B5EF4-FFF2-40B4-BE49-F238E27FC236}">
                <a16:creationId xmlns:a16="http://schemas.microsoft.com/office/drawing/2014/main" id="{F074428D-0EFA-4C03-B7CC-3573C5928549}"/>
              </a:ext>
            </a:extLst>
          </p:cNvPr>
          <p:cNvPicPr>
            <a:picLocks noChangeAspect="1"/>
          </p:cNvPicPr>
          <p:nvPr/>
        </p:nvPicPr>
        <p:blipFill>
          <a:blip r:embed="rId3"/>
          <a:stretch>
            <a:fillRect/>
          </a:stretch>
        </p:blipFill>
        <p:spPr>
          <a:xfrm>
            <a:off x="3799349" y="1015133"/>
            <a:ext cx="1545300" cy="706800"/>
          </a:xfrm>
          <a:prstGeom prst="rect">
            <a:avLst/>
          </a:prstGeom>
        </p:spPr>
      </p:pic>
    </p:spTree>
    <p:extLst>
      <p:ext uri="{BB962C8B-B14F-4D97-AF65-F5344CB8AC3E}">
        <p14:creationId xmlns:p14="http://schemas.microsoft.com/office/powerpoint/2010/main" val="1967622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8746" y="113691"/>
            <a:ext cx="8229600" cy="945675"/>
          </a:xfrm>
        </p:spPr>
        <p:txBody>
          <a:bodyPr>
            <a:normAutofit/>
          </a:bodyPr>
          <a:lstStyle/>
          <a:p>
            <a:pPr marL="0" lvl="0" indent="0" algn="ctr" defTabSz="914400">
              <a:spcBef>
                <a:spcPts val="0"/>
              </a:spcBef>
              <a:buNone/>
              <a:defRPr/>
            </a:pPr>
            <a:r>
              <a:rPr lang="es-ES" sz="28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200" b="1" dirty="0">
                <a:solidFill>
                  <a:schemeClr val="accent1">
                    <a:lumMod val="50000"/>
                  </a:schemeClr>
                </a:solidFill>
                <a:latin typeface="Avenir Book"/>
                <a:ea typeface="Avenir Book" charset="0"/>
                <a:cs typeface="Avenir Book" charset="0"/>
              </a:rPr>
              <a:t>Antecedentes</a:t>
            </a:r>
          </a:p>
          <a:p>
            <a:pPr marL="0" lvl="0" indent="0" algn="ctr" defTabSz="914400">
              <a:spcBef>
                <a:spcPts val="0"/>
              </a:spcBef>
              <a:buNone/>
              <a:defRPr/>
            </a:pPr>
            <a:endParaRPr lang="es-ES_tradnl" sz="3000" b="1" dirty="0">
              <a:latin typeface="Avenir Book"/>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092" y="5971739"/>
            <a:ext cx="2590099" cy="783777"/>
          </a:xfrm>
          <a:prstGeom prst="rect">
            <a:avLst/>
          </a:prstGeom>
        </p:spPr>
      </p:pic>
      <p:sp>
        <p:nvSpPr>
          <p:cNvPr id="9" name="CuadroTexto 8"/>
          <p:cNvSpPr txBox="1"/>
          <p:nvPr/>
        </p:nvSpPr>
        <p:spPr>
          <a:xfrm>
            <a:off x="177808" y="1340159"/>
            <a:ext cx="8640537" cy="3293209"/>
          </a:xfrm>
          <a:prstGeom prst="rect">
            <a:avLst/>
          </a:prstGeom>
          <a:noFill/>
        </p:spPr>
        <p:txBody>
          <a:bodyPr wrap="square" rtlCol="0">
            <a:spAutoFit/>
          </a:bodyPr>
          <a:lstStyle/>
          <a:p>
            <a:r>
              <a:rPr lang="es-ES" sz="1600" b="1" dirty="0">
                <a:solidFill>
                  <a:schemeClr val="accent1">
                    <a:lumMod val="50000"/>
                  </a:schemeClr>
                </a:solidFill>
                <a:latin typeface="Avenir Book"/>
                <a:cs typeface="Avenir Book"/>
              </a:rPr>
              <a:t>Antecedentes Estratégicos</a:t>
            </a:r>
          </a:p>
          <a:p>
            <a:endParaRPr lang="es-ES" sz="1600" b="1" dirty="0">
              <a:solidFill>
                <a:schemeClr val="accent1">
                  <a:lumMod val="50000"/>
                </a:schemeClr>
              </a:solidFill>
              <a:latin typeface="Avenir Book"/>
              <a:cs typeface="Avenir Book"/>
            </a:endParaRPr>
          </a:p>
          <a:p>
            <a:pPr lvl="1"/>
            <a:r>
              <a:rPr lang="es-ES" sz="1600" dirty="0">
                <a:solidFill>
                  <a:schemeClr val="accent1">
                    <a:lumMod val="50000"/>
                  </a:schemeClr>
                </a:solidFill>
                <a:latin typeface="Avenir Book"/>
                <a:cs typeface="Avenir Book"/>
              </a:rPr>
              <a:t>Las redes actuales están basadas en tecnologías Lite o de gama baja; esto debido a que todos los proyectos anteriores se han ejecutado bajo un modelo autosustentable y actualmente la institución busca un Proyecto de Inversión.</a:t>
            </a:r>
          </a:p>
          <a:p>
            <a:endParaRPr lang="es-ES" sz="1600" dirty="0">
              <a:solidFill>
                <a:schemeClr val="accent1">
                  <a:lumMod val="50000"/>
                </a:schemeClr>
              </a:solidFill>
              <a:latin typeface="Avenir Book"/>
              <a:cs typeface="Avenir Book"/>
            </a:endParaRPr>
          </a:p>
          <a:p>
            <a:r>
              <a:rPr lang="es-ES" sz="1600" b="1" dirty="0">
                <a:solidFill>
                  <a:schemeClr val="accent1">
                    <a:lumMod val="50000"/>
                  </a:schemeClr>
                </a:solidFill>
                <a:latin typeface="Avenir Book"/>
                <a:cs typeface="Avenir Book"/>
              </a:rPr>
              <a:t>Antecedentes Tecnológicos</a:t>
            </a:r>
          </a:p>
          <a:p>
            <a:endParaRPr lang="es-ES" sz="1600" dirty="0">
              <a:solidFill>
                <a:schemeClr val="accent1">
                  <a:lumMod val="50000"/>
                </a:schemeClr>
              </a:solidFill>
              <a:latin typeface="Avenir Book"/>
              <a:cs typeface="Avenir Book"/>
            </a:endParaRPr>
          </a:p>
          <a:p>
            <a:pPr lvl="1"/>
            <a:r>
              <a:rPr lang="es-ES" sz="1600" dirty="0">
                <a:solidFill>
                  <a:schemeClr val="accent1">
                    <a:lumMod val="50000"/>
                  </a:schemeClr>
                </a:solidFill>
                <a:latin typeface="Avenir Book"/>
                <a:cs typeface="Avenir Book"/>
              </a:rPr>
              <a:t>Actualmente la RED no tiene redundancia en fuentes de poder.</a:t>
            </a:r>
          </a:p>
          <a:p>
            <a:pPr lvl="1"/>
            <a:r>
              <a:rPr lang="es-ES" sz="1600" dirty="0">
                <a:solidFill>
                  <a:schemeClr val="accent1">
                    <a:lumMod val="50000"/>
                  </a:schemeClr>
                </a:solidFill>
                <a:latin typeface="Avenir Book"/>
                <a:cs typeface="Avenir Book"/>
              </a:rPr>
              <a:t>Se usa la fibra solo para cubrir la limitante de distancia entre IDF’S.</a:t>
            </a:r>
          </a:p>
          <a:p>
            <a:pPr lvl="1"/>
            <a:r>
              <a:rPr lang="es-ES" sz="1600" dirty="0">
                <a:solidFill>
                  <a:schemeClr val="accent1">
                    <a:lumMod val="50000"/>
                  </a:schemeClr>
                </a:solidFill>
                <a:latin typeface="Avenir Book"/>
                <a:cs typeface="Avenir Book"/>
              </a:rPr>
              <a:t>Las antenas atienden a una cantidad limitada de usuarios simultáneamente.</a:t>
            </a:r>
          </a:p>
          <a:p>
            <a:pPr lvl="1"/>
            <a:r>
              <a:rPr lang="es-ES" sz="1600" dirty="0">
                <a:solidFill>
                  <a:schemeClr val="accent1">
                    <a:lumMod val="50000"/>
                  </a:schemeClr>
                </a:solidFill>
                <a:latin typeface="Avenir Book"/>
                <a:cs typeface="Avenir Book"/>
              </a:rPr>
              <a:t>Se divide la administración Wifi en 2 consolas.</a:t>
            </a:r>
          </a:p>
          <a:p>
            <a:pPr lvl="1"/>
            <a:r>
              <a:rPr lang="es-ES" sz="1600" dirty="0">
                <a:solidFill>
                  <a:schemeClr val="accent1">
                    <a:lumMod val="50000"/>
                  </a:schemeClr>
                </a:solidFill>
                <a:latin typeface="Avenir Book"/>
                <a:cs typeface="Avenir Book"/>
              </a:rPr>
              <a:t>Se tienen </a:t>
            </a:r>
            <a:r>
              <a:rPr lang="es-ES" sz="1600" dirty="0" err="1">
                <a:solidFill>
                  <a:schemeClr val="accent1">
                    <a:lumMod val="50000"/>
                  </a:schemeClr>
                </a:solidFill>
                <a:latin typeface="Avenir Book"/>
                <a:cs typeface="Avenir Book"/>
              </a:rPr>
              <a:t>Switchs</a:t>
            </a:r>
            <a:r>
              <a:rPr lang="es-ES" sz="1600" dirty="0">
                <a:solidFill>
                  <a:schemeClr val="accent1">
                    <a:lumMod val="50000"/>
                  </a:schemeClr>
                </a:solidFill>
                <a:latin typeface="Avenir Book"/>
                <a:cs typeface="Avenir Book"/>
              </a:rPr>
              <a:t> de diferentes marcas. Evitando la administración centralizada.</a:t>
            </a:r>
          </a:p>
        </p:txBody>
      </p:sp>
      <p:pic>
        <p:nvPicPr>
          <p:cNvPr id="12" name="Google Shape;73;p14">
            <a:extLst>
              <a:ext uri="{FF2B5EF4-FFF2-40B4-BE49-F238E27FC236}">
                <a16:creationId xmlns:a16="http://schemas.microsoft.com/office/drawing/2014/main" id="{074654BA-D530-48E2-AA36-FAA17A13824C}"/>
              </a:ext>
            </a:extLst>
          </p:cNvPr>
          <p:cNvPicPr preferRelativeResize="0"/>
          <p:nvPr/>
        </p:nvPicPr>
        <p:blipFill rotWithShape="1">
          <a:blip r:embed="rId3">
            <a:alphaModFix/>
          </a:blip>
          <a:srcRect/>
          <a:stretch/>
        </p:blipFill>
        <p:spPr>
          <a:xfrm>
            <a:off x="783809" y="4682322"/>
            <a:ext cx="6666740" cy="1240462"/>
          </a:xfrm>
          <a:prstGeom prst="rect">
            <a:avLst/>
          </a:prstGeom>
          <a:noFill/>
          <a:ln>
            <a:noFill/>
          </a:ln>
        </p:spPr>
      </p:pic>
      <p:pic>
        <p:nvPicPr>
          <p:cNvPr id="8" name="Imagen 7">
            <a:extLst>
              <a:ext uri="{FF2B5EF4-FFF2-40B4-BE49-F238E27FC236}">
                <a16:creationId xmlns:a16="http://schemas.microsoft.com/office/drawing/2014/main" id="{BD6E3380-0914-4512-AD1C-4603CDDB1143}"/>
              </a:ext>
            </a:extLst>
          </p:cNvPr>
          <p:cNvPicPr>
            <a:picLocks noChangeAspect="1"/>
          </p:cNvPicPr>
          <p:nvPr/>
        </p:nvPicPr>
        <p:blipFill>
          <a:blip r:embed="rId4"/>
          <a:stretch>
            <a:fillRect/>
          </a:stretch>
        </p:blipFill>
        <p:spPr>
          <a:xfrm>
            <a:off x="288505" y="6010227"/>
            <a:ext cx="1545300" cy="706800"/>
          </a:xfrm>
          <a:prstGeom prst="rect">
            <a:avLst/>
          </a:prstGeom>
        </p:spPr>
      </p:pic>
    </p:spTree>
    <p:extLst>
      <p:ext uri="{BB962C8B-B14F-4D97-AF65-F5344CB8AC3E}">
        <p14:creationId xmlns:p14="http://schemas.microsoft.com/office/powerpoint/2010/main" val="1578815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4800" y="-250257"/>
            <a:ext cx="8229600" cy="1814140"/>
          </a:xfrm>
        </p:spPr>
        <p:txBody>
          <a:bodyPr>
            <a:normAutofit/>
          </a:bodyPr>
          <a:lstStyle/>
          <a:p>
            <a:pPr marL="0" lvl="0" indent="0" defTabSz="914400">
              <a:spcBef>
                <a:spcPts val="0"/>
              </a:spcBef>
              <a:buNone/>
              <a:defRPr/>
            </a:pPr>
            <a:endParaRPr lang="es-ES_tradnl" sz="2400" b="1" dirty="0">
              <a:solidFill>
                <a:schemeClr val="accent1">
                  <a:lumMod val="50000"/>
                </a:schemeClr>
              </a:solidFill>
              <a:latin typeface="Avenir Book"/>
            </a:endParaRPr>
          </a:p>
          <a:p>
            <a:pPr marL="0" lvl="0" indent="0" algn="ctr" defTabSz="914400">
              <a:spcBef>
                <a:spcPts val="0"/>
              </a:spcBef>
              <a:buNone/>
              <a:defRPr/>
            </a:pPr>
            <a:r>
              <a:rPr lang="es-ES" sz="44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000" b="1" dirty="0">
                <a:solidFill>
                  <a:schemeClr val="accent1">
                    <a:lumMod val="50000"/>
                  </a:schemeClr>
                </a:solidFill>
                <a:latin typeface="Avenir Book"/>
                <a:ea typeface="Avenir Book" charset="0"/>
                <a:cs typeface="Avenir Book" charset="0"/>
              </a:rPr>
              <a:t>UBIQUITI UNIFI - Propuesta de Valor</a:t>
            </a:r>
            <a:endParaRPr lang="es-ES_tradnl" sz="20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518" y="6134490"/>
            <a:ext cx="2218882" cy="671445"/>
          </a:xfrm>
          <a:prstGeom prst="rect">
            <a:avLst/>
          </a:prstGeom>
        </p:spPr>
      </p:pic>
      <p:sp>
        <p:nvSpPr>
          <p:cNvPr id="4" name="Rectángulo 3"/>
          <p:cNvSpPr/>
          <p:nvPr/>
        </p:nvSpPr>
        <p:spPr>
          <a:xfrm>
            <a:off x="140677" y="1294896"/>
            <a:ext cx="8839201" cy="4505016"/>
          </a:xfrm>
          <a:prstGeom prst="rect">
            <a:avLst/>
          </a:prstGeom>
        </p:spPr>
        <p:txBody>
          <a:bodyPr wrap="square">
            <a:spAutoFit/>
          </a:bodyPr>
          <a:lstStyle/>
          <a:p>
            <a:pPr lvl="0" algn="just">
              <a:spcAft>
                <a:spcPts val="0"/>
              </a:spcAft>
              <a:buClr>
                <a:srgbClr val="000000"/>
              </a:buClr>
            </a:pPr>
            <a:r>
              <a:rPr lang="es-ES_tradnl" sz="1600" b="1" dirty="0">
                <a:solidFill>
                  <a:schemeClr val="tx2">
                    <a:lumMod val="75000"/>
                  </a:schemeClr>
                </a:solidFill>
                <a:latin typeface="Avenir Book"/>
                <a:ea typeface="Calibri" charset="0"/>
                <a:cs typeface="Arial" charset="0"/>
              </a:rPr>
              <a:t>¿Por qué Recomendamos Ubiquiti HD?</a:t>
            </a:r>
            <a:endParaRPr lang="es-ES_tradnl" sz="1600" dirty="0">
              <a:solidFill>
                <a:schemeClr val="tx2">
                  <a:lumMod val="75000"/>
                </a:schemeClr>
              </a:solidFill>
              <a:latin typeface="Avenir Book"/>
              <a:ea typeface="Calibri" charset="0"/>
              <a:cs typeface="Times New Roman" charset="0"/>
            </a:endParaRP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Tecnología de Punta que comprende alta densidad, lo que permite</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Gestionar un gran volumen de usuarios concurrentemente</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Colaboración de alumnos entre varios salones y grados de manera simultanea</a:t>
            </a:r>
          </a:p>
          <a:p>
            <a:pPr marL="1257300" lvl="2" indent="-342900" algn="just">
              <a:lnSpc>
                <a:spcPct val="150000"/>
              </a:lnSpc>
              <a:buFont typeface="Arial" panose="020B0604020202020204" pitchFamily="34" charset="0"/>
              <a:buChar char="•"/>
            </a:pPr>
            <a:r>
              <a:rPr lang="es-ES_tradnl" sz="1400" dirty="0" err="1">
                <a:solidFill>
                  <a:schemeClr val="tx2">
                    <a:lumMod val="75000"/>
                  </a:schemeClr>
                </a:solidFill>
                <a:latin typeface="Avenir Book"/>
                <a:ea typeface="Calibri" charset="0"/>
                <a:cs typeface="Arial" charset="0"/>
              </a:rPr>
              <a:t>Streaming</a:t>
            </a:r>
            <a:r>
              <a:rPr lang="es-ES_tradnl" sz="1400" dirty="0">
                <a:solidFill>
                  <a:schemeClr val="tx2">
                    <a:lumMod val="75000"/>
                  </a:schemeClr>
                </a:solidFill>
                <a:latin typeface="Avenir Book"/>
                <a:ea typeface="Calibri" charset="0"/>
                <a:cs typeface="Arial" charset="0"/>
              </a:rPr>
              <a:t> de audio y video de Alta Definición centralizado hacia varios o todos los salones del colegio</a:t>
            </a: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Tecnología flexible que crece conforme a las necesidades del Colegio (Triplicar la Matricula en 4 Años)</a:t>
            </a: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Antenas Inalámbricas WAVE 2 4x4 MU-MIMO</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Ofrece redundancia al permitir conectar dos interfaces de red a la misma antena</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Ruteo Robusto necesario para soportar el alumnado actual y el crecimiento del Colegio con base a los modelos educativos mas novedosos a Nivel Mundial</a:t>
            </a: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Costo Beneficio</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Los costos de los equipos son muy accesibles lo que permite que los fondos de Inversión sean aprovechados de la mejor manera posible</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No requiere renovar ni actualizar licencias durante la vida de los equipos</a:t>
            </a:r>
          </a:p>
        </p:txBody>
      </p:sp>
      <p:pic>
        <p:nvPicPr>
          <p:cNvPr id="8" name="Imagen 7"/>
          <p:cNvPicPr>
            <a:picLocks noChangeAspect="1"/>
          </p:cNvPicPr>
          <p:nvPr/>
        </p:nvPicPr>
        <p:blipFill>
          <a:blip r:embed="rId4"/>
          <a:stretch>
            <a:fillRect/>
          </a:stretch>
        </p:blipFill>
        <p:spPr>
          <a:xfrm>
            <a:off x="7152121" y="867602"/>
            <a:ext cx="1809624" cy="1392562"/>
          </a:xfrm>
          <a:prstGeom prst="rect">
            <a:avLst/>
          </a:prstGeom>
        </p:spPr>
      </p:pic>
      <p:pic>
        <p:nvPicPr>
          <p:cNvPr id="10" name="Imagen 9">
            <a:extLst>
              <a:ext uri="{FF2B5EF4-FFF2-40B4-BE49-F238E27FC236}">
                <a16:creationId xmlns:a16="http://schemas.microsoft.com/office/drawing/2014/main" id="{6B3BB99F-23BC-4DB4-B61E-841D7F9179B6}"/>
              </a:ext>
            </a:extLst>
          </p:cNvPr>
          <p:cNvPicPr>
            <a:picLocks noChangeAspect="1"/>
          </p:cNvPicPr>
          <p:nvPr/>
        </p:nvPicPr>
        <p:blipFill>
          <a:blip r:embed="rId5"/>
          <a:stretch>
            <a:fillRect/>
          </a:stretch>
        </p:blipFill>
        <p:spPr>
          <a:xfrm>
            <a:off x="288505" y="6010227"/>
            <a:ext cx="1545300" cy="706800"/>
          </a:xfrm>
          <a:prstGeom prst="rect">
            <a:avLst/>
          </a:prstGeom>
        </p:spPr>
      </p:pic>
    </p:spTree>
    <p:extLst>
      <p:ext uri="{BB962C8B-B14F-4D97-AF65-F5344CB8AC3E}">
        <p14:creationId xmlns:p14="http://schemas.microsoft.com/office/powerpoint/2010/main" val="1806718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4800" y="-250257"/>
            <a:ext cx="8229600" cy="1814140"/>
          </a:xfrm>
        </p:spPr>
        <p:txBody>
          <a:bodyPr>
            <a:normAutofit/>
          </a:bodyPr>
          <a:lstStyle/>
          <a:p>
            <a:pPr marL="0" lvl="0" indent="0" defTabSz="914400">
              <a:spcBef>
                <a:spcPts val="0"/>
              </a:spcBef>
              <a:buNone/>
              <a:defRPr/>
            </a:pPr>
            <a:endParaRPr lang="es-ES_tradnl" sz="2400" b="1" dirty="0">
              <a:solidFill>
                <a:schemeClr val="accent1">
                  <a:lumMod val="50000"/>
                </a:schemeClr>
              </a:solidFill>
              <a:latin typeface="Avenir Book"/>
            </a:endParaRPr>
          </a:p>
          <a:p>
            <a:pPr marL="0" lvl="0" indent="0" algn="ctr" defTabSz="914400">
              <a:spcBef>
                <a:spcPts val="0"/>
              </a:spcBef>
              <a:buNone/>
              <a:defRPr/>
            </a:pPr>
            <a:r>
              <a:rPr lang="es-ES" sz="44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000" b="1" dirty="0">
                <a:solidFill>
                  <a:schemeClr val="accent1">
                    <a:lumMod val="50000"/>
                  </a:schemeClr>
                </a:solidFill>
                <a:latin typeface="Avenir Book"/>
                <a:ea typeface="Avenir Book" charset="0"/>
                <a:cs typeface="Avenir Book" charset="0"/>
              </a:rPr>
              <a:t>UBIQUITI UNIFI - Propuesta de Valor</a:t>
            </a:r>
            <a:endParaRPr lang="es-ES_tradnl" sz="20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518" y="6134490"/>
            <a:ext cx="2218882" cy="671445"/>
          </a:xfrm>
          <a:prstGeom prst="rect">
            <a:avLst/>
          </a:prstGeom>
        </p:spPr>
      </p:pic>
      <p:sp>
        <p:nvSpPr>
          <p:cNvPr id="4" name="Rectángulo 3"/>
          <p:cNvSpPr/>
          <p:nvPr/>
        </p:nvSpPr>
        <p:spPr>
          <a:xfrm>
            <a:off x="140677" y="1294896"/>
            <a:ext cx="8839201" cy="3212354"/>
          </a:xfrm>
          <a:prstGeom prst="rect">
            <a:avLst/>
          </a:prstGeom>
        </p:spPr>
        <p:txBody>
          <a:bodyPr wrap="square">
            <a:spAutoFit/>
          </a:bodyPr>
          <a:lstStyle/>
          <a:p>
            <a:pPr lvl="0" algn="just">
              <a:spcAft>
                <a:spcPts val="0"/>
              </a:spcAft>
              <a:buClr>
                <a:srgbClr val="000000"/>
              </a:buClr>
            </a:pPr>
            <a:r>
              <a:rPr lang="es-ES_tradnl" sz="1600" b="1" dirty="0">
                <a:solidFill>
                  <a:schemeClr val="tx2">
                    <a:lumMod val="75000"/>
                  </a:schemeClr>
                </a:solidFill>
                <a:latin typeface="Avenir Book"/>
                <a:ea typeface="Calibri" charset="0"/>
                <a:cs typeface="Arial" charset="0"/>
              </a:rPr>
              <a:t>Facilidad de Configuración y Administración</a:t>
            </a:r>
            <a:endParaRPr lang="es-ES_tradnl" sz="1600" dirty="0">
              <a:solidFill>
                <a:schemeClr val="tx2">
                  <a:lumMod val="75000"/>
                </a:schemeClr>
              </a:solidFill>
              <a:latin typeface="Avenir Book"/>
              <a:ea typeface="Calibri" charset="0"/>
              <a:cs typeface="Times New Roman" charset="0"/>
            </a:endParaRP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Facilidad de Configuración</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Ofrece funciones muy potentes de configuración con una facilidad lo que agiliza los tiempos para implementar la solución</a:t>
            </a: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Facilidad de Administración Centralizada en la Nube, desde cualquier dispositivo</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Mediante una herramienta gráfica se puede administrar en una sola sentada toda la Infraestructura Ubiquiti a lo largo del Colegio.</a:t>
            </a:r>
          </a:p>
          <a:p>
            <a:pPr marL="1257300" lvl="2"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A diferencia de otras soluciones, permite tanto visualizar todos los equipos en un mapa como gestionarlos. Es importante hacer hincapié que una vez implementada la solución no requiere de mayor configuración.</a:t>
            </a:r>
          </a:p>
        </p:txBody>
      </p:sp>
      <p:pic>
        <p:nvPicPr>
          <p:cNvPr id="10" name="Imagen 9">
            <a:extLst>
              <a:ext uri="{FF2B5EF4-FFF2-40B4-BE49-F238E27FC236}">
                <a16:creationId xmlns:a16="http://schemas.microsoft.com/office/drawing/2014/main" id="{6B3BB99F-23BC-4DB4-B61E-841D7F9179B6}"/>
              </a:ext>
            </a:extLst>
          </p:cNvPr>
          <p:cNvPicPr>
            <a:picLocks noChangeAspect="1"/>
          </p:cNvPicPr>
          <p:nvPr/>
        </p:nvPicPr>
        <p:blipFill>
          <a:blip r:embed="rId4"/>
          <a:stretch>
            <a:fillRect/>
          </a:stretch>
        </p:blipFill>
        <p:spPr>
          <a:xfrm>
            <a:off x="288505" y="6010227"/>
            <a:ext cx="1545300" cy="706800"/>
          </a:xfrm>
          <a:prstGeom prst="rect">
            <a:avLst/>
          </a:prstGeom>
        </p:spPr>
      </p:pic>
      <p:pic>
        <p:nvPicPr>
          <p:cNvPr id="3" name="Imagen 2">
            <a:extLst>
              <a:ext uri="{FF2B5EF4-FFF2-40B4-BE49-F238E27FC236}">
                <a16:creationId xmlns:a16="http://schemas.microsoft.com/office/drawing/2014/main" id="{D3122B45-DF7E-4740-8470-1C0BA3402183}"/>
              </a:ext>
            </a:extLst>
          </p:cNvPr>
          <p:cNvPicPr>
            <a:picLocks noChangeAspect="1"/>
          </p:cNvPicPr>
          <p:nvPr/>
        </p:nvPicPr>
        <p:blipFill>
          <a:blip r:embed="rId5"/>
          <a:stretch>
            <a:fillRect/>
          </a:stretch>
        </p:blipFill>
        <p:spPr>
          <a:xfrm>
            <a:off x="4629133" y="4589398"/>
            <a:ext cx="4200026" cy="1545092"/>
          </a:xfrm>
          <a:prstGeom prst="rect">
            <a:avLst/>
          </a:prstGeom>
        </p:spPr>
      </p:pic>
      <p:pic>
        <p:nvPicPr>
          <p:cNvPr id="5" name="Imagen 4">
            <a:extLst>
              <a:ext uri="{FF2B5EF4-FFF2-40B4-BE49-F238E27FC236}">
                <a16:creationId xmlns:a16="http://schemas.microsoft.com/office/drawing/2014/main" id="{AD07C721-AD45-428C-85B6-49C8E0BED446}"/>
              </a:ext>
            </a:extLst>
          </p:cNvPr>
          <p:cNvPicPr>
            <a:picLocks noChangeAspect="1"/>
          </p:cNvPicPr>
          <p:nvPr/>
        </p:nvPicPr>
        <p:blipFill>
          <a:blip r:embed="rId6"/>
          <a:stretch>
            <a:fillRect/>
          </a:stretch>
        </p:blipFill>
        <p:spPr>
          <a:xfrm>
            <a:off x="864800" y="4507250"/>
            <a:ext cx="2699292" cy="1440532"/>
          </a:xfrm>
          <a:prstGeom prst="rect">
            <a:avLst/>
          </a:prstGeom>
        </p:spPr>
      </p:pic>
    </p:spTree>
    <p:extLst>
      <p:ext uri="{BB962C8B-B14F-4D97-AF65-F5344CB8AC3E}">
        <p14:creationId xmlns:p14="http://schemas.microsoft.com/office/powerpoint/2010/main" val="56953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4800" y="-250257"/>
            <a:ext cx="8229600" cy="1814140"/>
          </a:xfrm>
        </p:spPr>
        <p:txBody>
          <a:bodyPr>
            <a:normAutofit/>
          </a:bodyPr>
          <a:lstStyle/>
          <a:p>
            <a:pPr marL="0" lvl="0" indent="0" defTabSz="914400">
              <a:spcBef>
                <a:spcPts val="0"/>
              </a:spcBef>
              <a:buNone/>
              <a:defRPr/>
            </a:pPr>
            <a:endParaRPr lang="es-ES_tradnl" sz="2400" b="1" dirty="0">
              <a:solidFill>
                <a:schemeClr val="accent1">
                  <a:lumMod val="50000"/>
                </a:schemeClr>
              </a:solidFill>
              <a:latin typeface="Avenir Book"/>
            </a:endParaRPr>
          </a:p>
          <a:p>
            <a:pPr marL="0" lvl="0" indent="0" algn="ctr" defTabSz="914400">
              <a:spcBef>
                <a:spcPts val="0"/>
              </a:spcBef>
              <a:buNone/>
              <a:defRPr/>
            </a:pPr>
            <a:r>
              <a:rPr lang="es-ES" sz="44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000" b="1" dirty="0">
                <a:solidFill>
                  <a:schemeClr val="accent1">
                    <a:lumMod val="50000"/>
                  </a:schemeClr>
                </a:solidFill>
                <a:latin typeface="Avenir Book"/>
                <a:ea typeface="Avenir Book" charset="0"/>
                <a:cs typeface="Avenir Book" charset="0"/>
              </a:rPr>
              <a:t>UBIQUITI UNIFI – Experiencia Previa del Colegio</a:t>
            </a:r>
            <a:endParaRPr lang="es-ES_tradnl" sz="20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518" y="6134490"/>
            <a:ext cx="2218882" cy="671445"/>
          </a:xfrm>
          <a:prstGeom prst="rect">
            <a:avLst/>
          </a:prstGeom>
        </p:spPr>
      </p:pic>
      <p:sp>
        <p:nvSpPr>
          <p:cNvPr id="4" name="Rectángulo 3"/>
          <p:cNvSpPr/>
          <p:nvPr/>
        </p:nvSpPr>
        <p:spPr>
          <a:xfrm>
            <a:off x="140677" y="1294896"/>
            <a:ext cx="5812671" cy="4417876"/>
          </a:xfrm>
          <a:prstGeom prst="rect">
            <a:avLst/>
          </a:prstGeom>
        </p:spPr>
        <p:txBody>
          <a:bodyPr wrap="square">
            <a:spAutoFit/>
          </a:bodyPr>
          <a:lstStyle/>
          <a:p>
            <a:pPr lvl="0" algn="just">
              <a:spcAft>
                <a:spcPts val="0"/>
              </a:spcAft>
              <a:buClr>
                <a:srgbClr val="000000"/>
              </a:buClr>
            </a:pPr>
            <a:r>
              <a:rPr lang="es-ES_tradnl" sz="1700" b="1" dirty="0">
                <a:solidFill>
                  <a:schemeClr val="tx2">
                    <a:lumMod val="75000"/>
                  </a:schemeClr>
                </a:solidFill>
                <a:latin typeface="Avenir Book"/>
                <a:ea typeface="Calibri" charset="0"/>
                <a:cs typeface="Arial" charset="0"/>
              </a:rPr>
              <a:t>Hoy en Día, CHMD cuenta con tecnología Ubiquiti </a:t>
            </a:r>
            <a:r>
              <a:rPr lang="es-ES_tradnl" sz="1700" b="1" dirty="0" err="1">
                <a:solidFill>
                  <a:schemeClr val="tx2">
                    <a:lumMod val="75000"/>
                  </a:schemeClr>
                </a:solidFill>
                <a:latin typeface="Avenir Book"/>
                <a:ea typeface="Calibri" charset="0"/>
                <a:cs typeface="Arial" charset="0"/>
              </a:rPr>
              <a:t>UniFi</a:t>
            </a:r>
            <a:r>
              <a:rPr lang="es-ES_tradnl" sz="1700" b="1" dirty="0">
                <a:solidFill>
                  <a:schemeClr val="tx2">
                    <a:lumMod val="75000"/>
                  </a:schemeClr>
                </a:solidFill>
                <a:latin typeface="Avenir Book"/>
                <a:ea typeface="Calibri" charset="0"/>
                <a:cs typeface="Arial" charset="0"/>
              </a:rPr>
              <a:t> en Producción:</a:t>
            </a:r>
            <a:endParaRPr lang="es-ES_tradnl" sz="1700" dirty="0">
              <a:solidFill>
                <a:schemeClr val="tx2">
                  <a:lumMod val="75000"/>
                </a:schemeClr>
              </a:solidFill>
              <a:latin typeface="Avenir Book"/>
              <a:ea typeface="Calibri" charset="0"/>
              <a:cs typeface="Times New Roman" charset="0"/>
            </a:endParaRPr>
          </a:p>
          <a:p>
            <a:pPr marL="800100" lvl="1" indent="-342900" algn="just">
              <a:lnSpc>
                <a:spcPct val="150000"/>
              </a:lnSpc>
              <a:buFont typeface="Arial" panose="020B0604020202020204" pitchFamily="34" charset="0"/>
              <a:buChar char="•"/>
            </a:pPr>
            <a:r>
              <a:rPr lang="es-ES_tradnl" sz="1500" dirty="0">
                <a:solidFill>
                  <a:schemeClr val="tx2">
                    <a:lumMod val="75000"/>
                  </a:schemeClr>
                </a:solidFill>
                <a:latin typeface="Avenir Book"/>
                <a:ea typeface="Calibri" charset="0"/>
                <a:cs typeface="Arial" charset="0"/>
              </a:rPr>
              <a:t>Se puede aprovechar y maximizar el uso de los equipos, motivo por lo cual NO hay que dar de baja ninguno de ellos. Esto maximiza el aprovechamiento de la solución, disminuye tiempos de implementación y optimiza los costos del proyecto.</a:t>
            </a:r>
          </a:p>
          <a:p>
            <a:pPr marL="800100" lvl="1" indent="-342900" algn="just">
              <a:lnSpc>
                <a:spcPct val="150000"/>
              </a:lnSpc>
              <a:buFont typeface="Arial" panose="020B0604020202020204" pitchFamily="34" charset="0"/>
              <a:buChar char="•"/>
            </a:pPr>
            <a:r>
              <a:rPr lang="es-ES_tradnl" sz="1500" dirty="0">
                <a:solidFill>
                  <a:schemeClr val="tx2">
                    <a:lumMod val="75000"/>
                  </a:schemeClr>
                </a:solidFill>
                <a:latin typeface="Avenir Book"/>
                <a:ea typeface="Calibri" charset="0"/>
                <a:cs typeface="Arial" charset="0"/>
              </a:rPr>
              <a:t>Se han optimizado mucho los costos, ya que los equipos Ubiquiti no </a:t>
            </a:r>
            <a:r>
              <a:rPr lang="es-ES_tradnl" sz="1500" dirty="0" err="1">
                <a:solidFill>
                  <a:schemeClr val="tx2">
                    <a:lumMod val="75000"/>
                  </a:schemeClr>
                </a:solidFill>
                <a:latin typeface="Avenir Book"/>
                <a:ea typeface="Calibri" charset="0"/>
                <a:cs typeface="Arial" charset="0"/>
              </a:rPr>
              <a:t>requeren</a:t>
            </a:r>
            <a:r>
              <a:rPr lang="es-ES_tradnl" sz="1500" dirty="0">
                <a:solidFill>
                  <a:schemeClr val="tx2">
                    <a:lumMod val="75000"/>
                  </a:schemeClr>
                </a:solidFill>
                <a:latin typeface="Avenir Book"/>
                <a:ea typeface="Calibri" charset="0"/>
                <a:cs typeface="Arial" charset="0"/>
              </a:rPr>
              <a:t> pagos recurrentes o anuales para renovar licencias o suscripciones.</a:t>
            </a:r>
          </a:p>
          <a:p>
            <a:pPr marL="800100" lvl="1" indent="-342900" algn="just">
              <a:lnSpc>
                <a:spcPct val="150000"/>
              </a:lnSpc>
              <a:buFont typeface="Arial" panose="020B0604020202020204" pitchFamily="34" charset="0"/>
              <a:buChar char="•"/>
            </a:pPr>
            <a:r>
              <a:rPr lang="es-ES_tradnl" sz="1500" dirty="0">
                <a:solidFill>
                  <a:schemeClr val="tx2">
                    <a:lumMod val="75000"/>
                  </a:schemeClr>
                </a:solidFill>
                <a:latin typeface="Avenir Book"/>
                <a:ea typeface="Calibri" charset="0"/>
                <a:cs typeface="Arial" charset="0"/>
              </a:rPr>
              <a:t>Dado que uno de los primordiales objetivos del Colegio es maximizar el desempeño de las redes e Internet, se han realizado pruebas de velocidad de conectividad con múltiples servicios de Internet con resultados extraordinarios.</a:t>
            </a:r>
          </a:p>
        </p:txBody>
      </p:sp>
      <p:pic>
        <p:nvPicPr>
          <p:cNvPr id="10" name="Imagen 9">
            <a:extLst>
              <a:ext uri="{FF2B5EF4-FFF2-40B4-BE49-F238E27FC236}">
                <a16:creationId xmlns:a16="http://schemas.microsoft.com/office/drawing/2014/main" id="{6B3BB99F-23BC-4DB4-B61E-841D7F9179B6}"/>
              </a:ext>
            </a:extLst>
          </p:cNvPr>
          <p:cNvPicPr>
            <a:picLocks noChangeAspect="1"/>
          </p:cNvPicPr>
          <p:nvPr/>
        </p:nvPicPr>
        <p:blipFill>
          <a:blip r:embed="rId4"/>
          <a:stretch>
            <a:fillRect/>
          </a:stretch>
        </p:blipFill>
        <p:spPr>
          <a:xfrm>
            <a:off x="288505" y="6010227"/>
            <a:ext cx="1545300" cy="706800"/>
          </a:xfrm>
          <a:prstGeom prst="rect">
            <a:avLst/>
          </a:prstGeom>
        </p:spPr>
      </p:pic>
      <p:pic>
        <p:nvPicPr>
          <p:cNvPr id="6" name="Imagen 5">
            <a:extLst>
              <a:ext uri="{FF2B5EF4-FFF2-40B4-BE49-F238E27FC236}">
                <a16:creationId xmlns:a16="http://schemas.microsoft.com/office/drawing/2014/main" id="{F6290A3C-6922-4124-A403-9E75BBED8B81}"/>
              </a:ext>
            </a:extLst>
          </p:cNvPr>
          <p:cNvPicPr>
            <a:picLocks noChangeAspect="1"/>
          </p:cNvPicPr>
          <p:nvPr/>
        </p:nvPicPr>
        <p:blipFill>
          <a:blip r:embed="rId5"/>
          <a:stretch>
            <a:fillRect/>
          </a:stretch>
        </p:blipFill>
        <p:spPr>
          <a:xfrm>
            <a:off x="6192253" y="1275575"/>
            <a:ext cx="2663242" cy="4734652"/>
          </a:xfrm>
          <a:prstGeom prst="rect">
            <a:avLst/>
          </a:prstGeom>
        </p:spPr>
      </p:pic>
    </p:spTree>
    <p:extLst>
      <p:ext uri="{BB962C8B-B14F-4D97-AF65-F5344CB8AC3E}">
        <p14:creationId xmlns:p14="http://schemas.microsoft.com/office/powerpoint/2010/main" val="40444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4800" y="-250257"/>
            <a:ext cx="8229600" cy="1814140"/>
          </a:xfrm>
        </p:spPr>
        <p:txBody>
          <a:bodyPr>
            <a:normAutofit/>
          </a:bodyPr>
          <a:lstStyle/>
          <a:p>
            <a:pPr marL="0" lvl="0" indent="0" defTabSz="914400">
              <a:spcBef>
                <a:spcPts val="0"/>
              </a:spcBef>
              <a:buNone/>
              <a:defRPr/>
            </a:pPr>
            <a:endParaRPr lang="es-ES_tradnl" sz="2400" b="1" dirty="0">
              <a:solidFill>
                <a:schemeClr val="accent1">
                  <a:lumMod val="50000"/>
                </a:schemeClr>
              </a:solidFill>
              <a:latin typeface="Avenir Book"/>
            </a:endParaRPr>
          </a:p>
          <a:p>
            <a:pPr marL="0" lvl="0" indent="0" algn="ctr" defTabSz="914400">
              <a:spcBef>
                <a:spcPts val="0"/>
              </a:spcBef>
              <a:buNone/>
              <a:defRPr/>
            </a:pPr>
            <a:r>
              <a:rPr lang="es-ES" sz="44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000" b="1" dirty="0">
                <a:solidFill>
                  <a:schemeClr val="accent1">
                    <a:lumMod val="50000"/>
                  </a:schemeClr>
                </a:solidFill>
                <a:latin typeface="Avenir Book"/>
                <a:ea typeface="Avenir Book" charset="0"/>
                <a:cs typeface="Avenir Book" charset="0"/>
              </a:rPr>
              <a:t>UBIQUITI UNIFI - Casos de Éxito Global</a:t>
            </a:r>
            <a:endParaRPr lang="es-ES_tradnl" sz="20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518" y="6134490"/>
            <a:ext cx="2218882" cy="671445"/>
          </a:xfrm>
          <a:prstGeom prst="rect">
            <a:avLst/>
          </a:prstGeom>
        </p:spPr>
      </p:pic>
      <p:sp>
        <p:nvSpPr>
          <p:cNvPr id="4" name="Rectángulo 3"/>
          <p:cNvSpPr/>
          <p:nvPr/>
        </p:nvSpPr>
        <p:spPr>
          <a:xfrm>
            <a:off x="140677" y="1294896"/>
            <a:ext cx="8839201" cy="3212354"/>
          </a:xfrm>
          <a:prstGeom prst="rect">
            <a:avLst/>
          </a:prstGeom>
        </p:spPr>
        <p:txBody>
          <a:bodyPr wrap="square">
            <a:spAutoFit/>
          </a:bodyPr>
          <a:lstStyle/>
          <a:p>
            <a:pPr lvl="0" algn="just">
              <a:spcAft>
                <a:spcPts val="0"/>
              </a:spcAft>
              <a:buClr>
                <a:srgbClr val="000000"/>
              </a:buClr>
            </a:pPr>
            <a:r>
              <a:rPr lang="es-ES_tradnl" sz="1600" b="1" dirty="0">
                <a:solidFill>
                  <a:schemeClr val="tx2">
                    <a:lumMod val="75000"/>
                  </a:schemeClr>
                </a:solidFill>
                <a:latin typeface="Avenir Book"/>
                <a:ea typeface="Calibri" charset="0"/>
                <a:cs typeface="Arial" charset="0"/>
              </a:rPr>
              <a:t>Ubiquiti tiene Casos de Éxito comprobables en Colegios alrededor del Mundo:</a:t>
            </a:r>
            <a:endParaRPr lang="es-ES_tradnl" sz="1600" dirty="0">
              <a:solidFill>
                <a:schemeClr val="tx2">
                  <a:lumMod val="75000"/>
                </a:schemeClr>
              </a:solidFill>
              <a:latin typeface="Avenir Book"/>
              <a:ea typeface="Calibri" charset="0"/>
              <a:cs typeface="Times New Roman" charset="0"/>
            </a:endParaRP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Hardin-Jefferson </a:t>
            </a:r>
            <a:r>
              <a:rPr lang="es-ES_tradnl" sz="1400" dirty="0" err="1">
                <a:solidFill>
                  <a:schemeClr val="tx2">
                    <a:lumMod val="75000"/>
                  </a:schemeClr>
                </a:solidFill>
                <a:latin typeface="Avenir Book"/>
                <a:ea typeface="Calibri" charset="0"/>
                <a:cs typeface="Arial" charset="0"/>
              </a:rPr>
              <a:t>Independent</a:t>
            </a:r>
            <a:r>
              <a:rPr lang="es-ES_tradnl" sz="1400" dirty="0">
                <a:solidFill>
                  <a:schemeClr val="tx2">
                    <a:lumMod val="75000"/>
                  </a:schemeClr>
                </a:solidFill>
                <a:latin typeface="Avenir Book"/>
                <a:ea typeface="Calibri" charset="0"/>
                <a:cs typeface="Arial" charset="0"/>
              </a:rPr>
              <a:t> </a:t>
            </a:r>
            <a:r>
              <a:rPr lang="es-ES_tradnl" sz="1400" dirty="0" err="1">
                <a:solidFill>
                  <a:schemeClr val="tx2">
                    <a:lumMod val="75000"/>
                  </a:schemeClr>
                </a:solidFill>
                <a:latin typeface="Avenir Book"/>
                <a:ea typeface="Calibri" charset="0"/>
                <a:cs typeface="Arial" charset="0"/>
              </a:rPr>
              <a:t>School</a:t>
            </a:r>
            <a:r>
              <a:rPr lang="es-ES_tradnl" sz="1400" dirty="0">
                <a:solidFill>
                  <a:schemeClr val="tx2">
                    <a:lumMod val="75000"/>
                  </a:schemeClr>
                </a:solidFill>
                <a:latin typeface="Avenir Book"/>
                <a:ea typeface="Calibri" charset="0"/>
                <a:cs typeface="Arial" charset="0"/>
              </a:rPr>
              <a:t> </a:t>
            </a:r>
            <a:r>
              <a:rPr lang="es-ES_tradnl" sz="1400" dirty="0" err="1">
                <a:solidFill>
                  <a:schemeClr val="tx2">
                    <a:lumMod val="75000"/>
                  </a:schemeClr>
                </a:solidFill>
                <a:latin typeface="Avenir Book"/>
                <a:ea typeface="Calibri" charset="0"/>
                <a:cs typeface="Arial" charset="0"/>
              </a:rPr>
              <a:t>District</a:t>
            </a:r>
            <a:r>
              <a:rPr lang="es-ES_tradnl" sz="1400" dirty="0">
                <a:solidFill>
                  <a:schemeClr val="tx2">
                    <a:lumMod val="75000"/>
                  </a:schemeClr>
                </a:solidFill>
                <a:latin typeface="Avenir Book"/>
                <a:ea typeface="Calibri" charset="0"/>
                <a:cs typeface="Arial" charset="0"/>
              </a:rPr>
              <a:t> (Texas, USA)</a:t>
            </a: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Central </a:t>
            </a:r>
            <a:r>
              <a:rPr lang="es-ES_tradnl" sz="1400" dirty="0" err="1">
                <a:solidFill>
                  <a:schemeClr val="tx2">
                    <a:lumMod val="75000"/>
                  </a:schemeClr>
                </a:solidFill>
                <a:latin typeface="Avenir Book"/>
                <a:ea typeface="Calibri" charset="0"/>
                <a:cs typeface="Arial" charset="0"/>
              </a:rPr>
              <a:t>Coast</a:t>
            </a:r>
            <a:r>
              <a:rPr lang="es-ES_tradnl" sz="1400" dirty="0">
                <a:solidFill>
                  <a:schemeClr val="tx2">
                    <a:lumMod val="75000"/>
                  </a:schemeClr>
                </a:solidFill>
                <a:latin typeface="Avenir Book"/>
                <a:ea typeface="Calibri" charset="0"/>
                <a:cs typeface="Arial" charset="0"/>
              </a:rPr>
              <a:t> </a:t>
            </a:r>
            <a:r>
              <a:rPr lang="es-ES_tradnl" sz="1400" dirty="0" err="1">
                <a:solidFill>
                  <a:schemeClr val="tx2">
                    <a:lumMod val="75000"/>
                  </a:schemeClr>
                </a:solidFill>
                <a:latin typeface="Avenir Book"/>
                <a:ea typeface="Calibri" charset="0"/>
                <a:cs typeface="Arial" charset="0"/>
              </a:rPr>
              <a:t>Grammar</a:t>
            </a:r>
            <a:r>
              <a:rPr lang="es-ES_tradnl" sz="1400" dirty="0">
                <a:solidFill>
                  <a:schemeClr val="tx2">
                    <a:lumMod val="75000"/>
                  </a:schemeClr>
                </a:solidFill>
                <a:latin typeface="Avenir Book"/>
                <a:ea typeface="Calibri" charset="0"/>
                <a:cs typeface="Arial" charset="0"/>
              </a:rPr>
              <a:t> </a:t>
            </a:r>
            <a:r>
              <a:rPr lang="es-ES_tradnl" sz="1400" dirty="0" err="1">
                <a:solidFill>
                  <a:schemeClr val="tx2">
                    <a:lumMod val="75000"/>
                  </a:schemeClr>
                </a:solidFill>
                <a:latin typeface="Avenir Book"/>
                <a:ea typeface="Calibri" charset="0"/>
                <a:cs typeface="Arial" charset="0"/>
              </a:rPr>
              <a:t>School</a:t>
            </a:r>
            <a:r>
              <a:rPr lang="es-ES_tradnl" sz="1400" dirty="0">
                <a:solidFill>
                  <a:schemeClr val="tx2">
                    <a:lumMod val="75000"/>
                  </a:schemeClr>
                </a:solidFill>
                <a:latin typeface="Avenir Book"/>
                <a:ea typeface="Calibri" charset="0"/>
                <a:cs typeface="Arial" charset="0"/>
              </a:rPr>
              <a:t> (Australia)</a:t>
            </a:r>
          </a:p>
          <a:p>
            <a:pPr marL="800100" lvl="1" indent="-342900" algn="just">
              <a:lnSpc>
                <a:spcPct val="150000"/>
              </a:lnSpc>
              <a:buFont typeface="Arial" panose="020B0604020202020204" pitchFamily="34" charset="0"/>
              <a:buChar char="•"/>
            </a:pPr>
            <a:r>
              <a:rPr lang="es-ES_tradnl" sz="1400" dirty="0" err="1">
                <a:solidFill>
                  <a:schemeClr val="tx2">
                    <a:lumMod val="75000"/>
                  </a:schemeClr>
                </a:solidFill>
                <a:latin typeface="Avenir Book"/>
                <a:ea typeface="Calibri" charset="0"/>
                <a:cs typeface="Arial" charset="0"/>
              </a:rPr>
              <a:t>The</a:t>
            </a:r>
            <a:r>
              <a:rPr lang="es-ES_tradnl" sz="1400" dirty="0">
                <a:solidFill>
                  <a:schemeClr val="tx2">
                    <a:lumMod val="75000"/>
                  </a:schemeClr>
                </a:solidFill>
                <a:latin typeface="Avenir Book"/>
                <a:ea typeface="Calibri" charset="0"/>
                <a:cs typeface="Arial" charset="0"/>
              </a:rPr>
              <a:t> </a:t>
            </a:r>
            <a:r>
              <a:rPr lang="es-ES_tradnl" sz="1400" dirty="0" err="1">
                <a:solidFill>
                  <a:schemeClr val="tx2">
                    <a:lumMod val="75000"/>
                  </a:schemeClr>
                </a:solidFill>
                <a:latin typeface="Avenir Book"/>
                <a:ea typeface="Calibri" charset="0"/>
                <a:cs typeface="Arial" charset="0"/>
              </a:rPr>
              <a:t>Connect</a:t>
            </a:r>
            <a:r>
              <a:rPr lang="es-ES_tradnl" sz="1400" dirty="0">
                <a:solidFill>
                  <a:schemeClr val="tx2">
                    <a:lumMod val="75000"/>
                  </a:schemeClr>
                </a:solidFill>
                <a:latin typeface="Avenir Book"/>
                <a:ea typeface="Calibri" charset="0"/>
                <a:cs typeface="Arial" charset="0"/>
              </a:rPr>
              <a:t> </a:t>
            </a:r>
            <a:r>
              <a:rPr lang="es-ES_tradnl" sz="1400" dirty="0" err="1">
                <a:solidFill>
                  <a:schemeClr val="tx2">
                    <a:lumMod val="75000"/>
                  </a:schemeClr>
                </a:solidFill>
                <a:latin typeface="Avenir Book"/>
                <a:ea typeface="Calibri" charset="0"/>
                <a:cs typeface="Arial" charset="0"/>
              </a:rPr>
              <a:t>School</a:t>
            </a:r>
            <a:r>
              <a:rPr lang="es-ES_tradnl" sz="1400" dirty="0">
                <a:solidFill>
                  <a:schemeClr val="tx2">
                    <a:lumMod val="75000"/>
                  </a:schemeClr>
                </a:solidFill>
                <a:latin typeface="Avenir Book"/>
                <a:ea typeface="Calibri" charset="0"/>
                <a:cs typeface="Arial" charset="0"/>
              </a:rPr>
              <a:t> (Colorado, USA)</a:t>
            </a:r>
          </a:p>
          <a:p>
            <a:pPr marL="800100" lvl="1" indent="-342900" algn="just">
              <a:lnSpc>
                <a:spcPct val="150000"/>
              </a:lnSpc>
              <a:buFont typeface="Arial" panose="020B0604020202020204" pitchFamily="34" charset="0"/>
              <a:buChar char="•"/>
            </a:pPr>
            <a:r>
              <a:rPr lang="es-ES_tradnl" sz="1400" dirty="0" err="1">
                <a:solidFill>
                  <a:schemeClr val="tx2">
                    <a:lumMod val="75000"/>
                  </a:schemeClr>
                </a:solidFill>
                <a:latin typeface="Avenir Book"/>
                <a:ea typeface="Calibri" charset="0"/>
                <a:cs typeface="Arial" charset="0"/>
              </a:rPr>
              <a:t>Aldinga</a:t>
            </a:r>
            <a:r>
              <a:rPr lang="es-ES_tradnl" sz="1400" dirty="0">
                <a:solidFill>
                  <a:schemeClr val="tx2">
                    <a:lumMod val="75000"/>
                  </a:schemeClr>
                </a:solidFill>
                <a:latin typeface="Avenir Book"/>
                <a:ea typeface="Calibri" charset="0"/>
                <a:cs typeface="Arial" charset="0"/>
              </a:rPr>
              <a:t> Beach B-7 </a:t>
            </a:r>
            <a:r>
              <a:rPr lang="es-ES_tradnl" sz="1400" dirty="0" err="1">
                <a:solidFill>
                  <a:schemeClr val="tx2">
                    <a:lumMod val="75000"/>
                  </a:schemeClr>
                </a:solidFill>
                <a:latin typeface="Avenir Book"/>
                <a:ea typeface="Calibri" charset="0"/>
                <a:cs typeface="Arial" charset="0"/>
              </a:rPr>
              <a:t>School</a:t>
            </a:r>
            <a:r>
              <a:rPr lang="es-ES_tradnl" sz="1400" dirty="0">
                <a:solidFill>
                  <a:schemeClr val="tx2">
                    <a:lumMod val="75000"/>
                  </a:schemeClr>
                </a:solidFill>
                <a:latin typeface="Avenir Book"/>
                <a:ea typeface="Calibri" charset="0"/>
                <a:cs typeface="Arial" charset="0"/>
              </a:rPr>
              <a:t> (Australia)</a:t>
            </a: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Arcadia </a:t>
            </a:r>
            <a:r>
              <a:rPr lang="es-ES_tradnl" sz="1400" dirty="0" err="1">
                <a:solidFill>
                  <a:schemeClr val="tx2">
                    <a:lumMod val="75000"/>
                  </a:schemeClr>
                </a:solidFill>
                <a:latin typeface="Avenir Book"/>
                <a:ea typeface="Calibri" charset="0"/>
                <a:cs typeface="Arial" charset="0"/>
              </a:rPr>
              <a:t>School</a:t>
            </a:r>
            <a:r>
              <a:rPr lang="es-ES_tradnl" sz="1400" dirty="0">
                <a:solidFill>
                  <a:schemeClr val="tx2">
                    <a:lumMod val="75000"/>
                  </a:schemeClr>
                </a:solidFill>
                <a:latin typeface="Avenir Book"/>
                <a:ea typeface="Calibri" charset="0"/>
                <a:cs typeface="Arial" charset="0"/>
              </a:rPr>
              <a:t> </a:t>
            </a:r>
            <a:r>
              <a:rPr lang="es-ES_tradnl" sz="1400" dirty="0" err="1">
                <a:solidFill>
                  <a:schemeClr val="tx2">
                    <a:lumMod val="75000"/>
                  </a:schemeClr>
                </a:solidFill>
                <a:latin typeface="Avenir Book"/>
                <a:ea typeface="Calibri" charset="0"/>
                <a:cs typeface="Arial" charset="0"/>
              </a:rPr>
              <a:t>District</a:t>
            </a:r>
            <a:r>
              <a:rPr lang="es-ES_tradnl" sz="1400" dirty="0">
                <a:solidFill>
                  <a:schemeClr val="tx2">
                    <a:lumMod val="75000"/>
                  </a:schemeClr>
                </a:solidFill>
                <a:latin typeface="Avenir Book"/>
                <a:ea typeface="Calibri" charset="0"/>
                <a:cs typeface="Arial" charset="0"/>
              </a:rPr>
              <a:t> (California, USA)</a:t>
            </a: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Bartlett </a:t>
            </a:r>
            <a:r>
              <a:rPr lang="es-ES_tradnl" sz="1400" dirty="0" err="1">
                <a:solidFill>
                  <a:schemeClr val="tx2">
                    <a:lumMod val="75000"/>
                  </a:schemeClr>
                </a:solidFill>
                <a:latin typeface="Avenir Book"/>
                <a:ea typeface="Calibri" charset="0"/>
                <a:cs typeface="Arial" charset="0"/>
              </a:rPr>
              <a:t>School</a:t>
            </a:r>
            <a:r>
              <a:rPr lang="es-ES_tradnl" sz="1400" dirty="0">
                <a:solidFill>
                  <a:schemeClr val="tx2">
                    <a:lumMod val="75000"/>
                  </a:schemeClr>
                </a:solidFill>
                <a:latin typeface="Avenir Book"/>
                <a:ea typeface="Calibri" charset="0"/>
                <a:cs typeface="Arial" charset="0"/>
              </a:rPr>
              <a:t> </a:t>
            </a:r>
            <a:r>
              <a:rPr lang="es-ES_tradnl" sz="1400" dirty="0" err="1">
                <a:solidFill>
                  <a:schemeClr val="tx2">
                    <a:lumMod val="75000"/>
                  </a:schemeClr>
                </a:solidFill>
                <a:latin typeface="Avenir Book"/>
                <a:ea typeface="Calibri" charset="0"/>
                <a:cs typeface="Arial" charset="0"/>
              </a:rPr>
              <a:t>District</a:t>
            </a:r>
            <a:r>
              <a:rPr lang="es-ES_tradnl" sz="1400" dirty="0">
                <a:solidFill>
                  <a:schemeClr val="tx2">
                    <a:lumMod val="75000"/>
                  </a:schemeClr>
                </a:solidFill>
                <a:latin typeface="Avenir Book"/>
                <a:ea typeface="Calibri" charset="0"/>
                <a:cs typeface="Arial" charset="0"/>
              </a:rPr>
              <a:t> (Texas, USA)</a:t>
            </a:r>
          </a:p>
          <a:p>
            <a:pPr marL="800100" lvl="1" indent="-342900" algn="just">
              <a:lnSpc>
                <a:spcPct val="150000"/>
              </a:lnSpc>
              <a:buFont typeface="Arial" panose="020B0604020202020204" pitchFamily="34" charset="0"/>
              <a:buChar char="•"/>
            </a:pPr>
            <a:r>
              <a:rPr lang="es-ES_tradnl" sz="1400" dirty="0">
                <a:solidFill>
                  <a:schemeClr val="tx2">
                    <a:lumMod val="75000"/>
                  </a:schemeClr>
                </a:solidFill>
                <a:latin typeface="Avenir Book"/>
                <a:ea typeface="Calibri" charset="0"/>
                <a:cs typeface="Arial" charset="0"/>
              </a:rPr>
              <a:t>Universidad del Azuay (Ecuador)</a:t>
            </a:r>
          </a:p>
          <a:p>
            <a:pPr marL="800100" lvl="1" indent="-342900" algn="just">
              <a:lnSpc>
                <a:spcPct val="150000"/>
              </a:lnSpc>
              <a:buFont typeface="Arial" panose="020B0604020202020204" pitchFamily="34" charset="0"/>
              <a:buChar char="•"/>
            </a:pPr>
            <a:endParaRPr lang="es-ES_tradnl" sz="1400" dirty="0">
              <a:solidFill>
                <a:schemeClr val="tx2">
                  <a:lumMod val="75000"/>
                </a:schemeClr>
              </a:solidFill>
              <a:latin typeface="Avenir Book"/>
              <a:ea typeface="Calibri" charset="0"/>
              <a:cs typeface="Arial" charset="0"/>
            </a:endParaRPr>
          </a:p>
          <a:p>
            <a:pPr marL="800100" lvl="1" indent="-342900" algn="just">
              <a:lnSpc>
                <a:spcPct val="150000"/>
              </a:lnSpc>
              <a:buFont typeface="Arial" panose="020B0604020202020204" pitchFamily="34" charset="0"/>
              <a:buChar char="•"/>
            </a:pPr>
            <a:endParaRPr lang="es-ES_tradnl" sz="1400" dirty="0">
              <a:solidFill>
                <a:schemeClr val="tx2">
                  <a:lumMod val="75000"/>
                </a:schemeClr>
              </a:solidFill>
              <a:latin typeface="Avenir Book"/>
              <a:ea typeface="Calibri" charset="0"/>
              <a:cs typeface="Arial" charset="0"/>
            </a:endParaRPr>
          </a:p>
        </p:txBody>
      </p:sp>
      <p:pic>
        <p:nvPicPr>
          <p:cNvPr id="10" name="Imagen 9">
            <a:extLst>
              <a:ext uri="{FF2B5EF4-FFF2-40B4-BE49-F238E27FC236}">
                <a16:creationId xmlns:a16="http://schemas.microsoft.com/office/drawing/2014/main" id="{6B3BB99F-23BC-4DB4-B61E-841D7F9179B6}"/>
              </a:ext>
            </a:extLst>
          </p:cNvPr>
          <p:cNvPicPr>
            <a:picLocks noChangeAspect="1"/>
          </p:cNvPicPr>
          <p:nvPr/>
        </p:nvPicPr>
        <p:blipFill>
          <a:blip r:embed="rId4"/>
          <a:stretch>
            <a:fillRect/>
          </a:stretch>
        </p:blipFill>
        <p:spPr>
          <a:xfrm>
            <a:off x="288505" y="6010227"/>
            <a:ext cx="1545300" cy="706800"/>
          </a:xfrm>
          <a:prstGeom prst="rect">
            <a:avLst/>
          </a:prstGeom>
        </p:spPr>
      </p:pic>
      <p:pic>
        <p:nvPicPr>
          <p:cNvPr id="1026" name="Picture 2" descr="https://prd-www-cdn.ubnt.com/media/images/casestudies/connect-school.jpg">
            <a:extLst>
              <a:ext uri="{FF2B5EF4-FFF2-40B4-BE49-F238E27FC236}">
                <a16:creationId xmlns:a16="http://schemas.microsoft.com/office/drawing/2014/main" id="{677BC6EE-A72C-4C95-9BF3-3426D0EB1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665" y="4287275"/>
            <a:ext cx="2595823" cy="1474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rd-www-cdn.ubnt.com/media/images/casestudies/hardin-jefferson.jpg">
            <a:extLst>
              <a:ext uri="{FF2B5EF4-FFF2-40B4-BE49-F238E27FC236}">
                <a16:creationId xmlns:a16="http://schemas.microsoft.com/office/drawing/2014/main" id="{48916E01-96DE-458F-9517-EF74FA44C3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1359" y="4287274"/>
            <a:ext cx="2595823" cy="14742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rd-www-cdn.ubnt.com/media/images/casestudies/grammar-school.jpg">
            <a:extLst>
              <a:ext uri="{FF2B5EF4-FFF2-40B4-BE49-F238E27FC236}">
                <a16:creationId xmlns:a16="http://schemas.microsoft.com/office/drawing/2014/main" id="{6340ADEB-6B17-4C65-AD73-1D542FAC85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9514" y="4287274"/>
            <a:ext cx="2595824" cy="1474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31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64800" y="-250257"/>
            <a:ext cx="8229600" cy="1814140"/>
          </a:xfrm>
        </p:spPr>
        <p:txBody>
          <a:bodyPr>
            <a:normAutofit/>
          </a:bodyPr>
          <a:lstStyle/>
          <a:p>
            <a:pPr marL="0" lvl="0" indent="0" defTabSz="914400">
              <a:spcBef>
                <a:spcPts val="0"/>
              </a:spcBef>
              <a:buNone/>
              <a:defRPr/>
            </a:pPr>
            <a:endParaRPr lang="es-ES_tradnl" sz="2400" b="1" dirty="0">
              <a:solidFill>
                <a:schemeClr val="accent1">
                  <a:lumMod val="50000"/>
                </a:schemeClr>
              </a:solidFill>
              <a:latin typeface="Avenir Book"/>
            </a:endParaRPr>
          </a:p>
          <a:p>
            <a:pPr marL="0" lvl="0" indent="0" algn="ctr" defTabSz="914400">
              <a:spcBef>
                <a:spcPts val="0"/>
              </a:spcBef>
              <a:buNone/>
              <a:defRPr/>
            </a:pPr>
            <a:r>
              <a:rPr lang="es-ES" sz="44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000" b="1" dirty="0">
                <a:solidFill>
                  <a:schemeClr val="accent1">
                    <a:lumMod val="50000"/>
                  </a:schemeClr>
                </a:solidFill>
                <a:latin typeface="Avenir Book"/>
                <a:ea typeface="Avenir Book" charset="0"/>
                <a:cs typeface="Avenir Book" charset="0"/>
              </a:rPr>
              <a:t>UBIQUITI UNIFI - Casos de Éxito Global</a:t>
            </a:r>
            <a:endParaRPr lang="es-ES_tradnl" sz="2000" b="1" dirty="0"/>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518" y="6134490"/>
            <a:ext cx="2218882" cy="671445"/>
          </a:xfrm>
          <a:prstGeom prst="rect">
            <a:avLst/>
          </a:prstGeom>
        </p:spPr>
      </p:pic>
      <p:sp>
        <p:nvSpPr>
          <p:cNvPr id="4" name="Rectángulo 3"/>
          <p:cNvSpPr/>
          <p:nvPr/>
        </p:nvSpPr>
        <p:spPr>
          <a:xfrm>
            <a:off x="140677" y="1294896"/>
            <a:ext cx="8839201" cy="2769989"/>
          </a:xfrm>
          <a:prstGeom prst="rect">
            <a:avLst/>
          </a:prstGeom>
        </p:spPr>
        <p:txBody>
          <a:bodyPr wrap="square">
            <a:spAutoFit/>
          </a:bodyPr>
          <a:lstStyle/>
          <a:p>
            <a:pPr lvl="0" algn="just">
              <a:spcAft>
                <a:spcPts val="0"/>
              </a:spcAft>
              <a:buClr>
                <a:srgbClr val="000000"/>
              </a:buClr>
            </a:pPr>
            <a:r>
              <a:rPr lang="es-ES_tradnl" sz="1400" b="1" dirty="0">
                <a:solidFill>
                  <a:schemeClr val="tx2">
                    <a:lumMod val="75000"/>
                  </a:schemeClr>
                </a:solidFill>
                <a:latin typeface="Avenir Book"/>
                <a:ea typeface="Calibri" charset="0"/>
                <a:cs typeface="Arial" charset="0"/>
              </a:rPr>
              <a:t>Central </a:t>
            </a:r>
            <a:r>
              <a:rPr lang="es-ES_tradnl" sz="1400" b="1" dirty="0" err="1">
                <a:solidFill>
                  <a:schemeClr val="tx2">
                    <a:lumMod val="75000"/>
                  </a:schemeClr>
                </a:solidFill>
                <a:latin typeface="Avenir Book"/>
                <a:ea typeface="Calibri" charset="0"/>
                <a:cs typeface="Arial" charset="0"/>
              </a:rPr>
              <a:t>Coast</a:t>
            </a:r>
            <a:r>
              <a:rPr lang="es-ES_tradnl" sz="1400" b="1" dirty="0">
                <a:solidFill>
                  <a:schemeClr val="tx2">
                    <a:lumMod val="75000"/>
                  </a:schemeClr>
                </a:solidFill>
                <a:latin typeface="Avenir Book"/>
                <a:ea typeface="Calibri" charset="0"/>
                <a:cs typeface="Arial" charset="0"/>
              </a:rPr>
              <a:t> </a:t>
            </a:r>
            <a:r>
              <a:rPr lang="es-ES_tradnl" sz="1400" b="1" dirty="0" err="1">
                <a:solidFill>
                  <a:schemeClr val="tx2">
                    <a:lumMod val="75000"/>
                  </a:schemeClr>
                </a:solidFill>
                <a:latin typeface="Avenir Book"/>
                <a:ea typeface="Calibri" charset="0"/>
                <a:cs typeface="Arial" charset="0"/>
              </a:rPr>
              <a:t>Grammar</a:t>
            </a:r>
            <a:r>
              <a:rPr lang="es-ES_tradnl" sz="1400" b="1" dirty="0">
                <a:solidFill>
                  <a:schemeClr val="tx2">
                    <a:lumMod val="75000"/>
                  </a:schemeClr>
                </a:solidFill>
                <a:latin typeface="Avenir Book"/>
                <a:ea typeface="Calibri" charset="0"/>
                <a:cs typeface="Arial" charset="0"/>
              </a:rPr>
              <a:t> </a:t>
            </a:r>
            <a:r>
              <a:rPr lang="es-ES_tradnl" sz="1400" b="1" dirty="0" err="1">
                <a:solidFill>
                  <a:schemeClr val="tx2">
                    <a:lumMod val="75000"/>
                  </a:schemeClr>
                </a:solidFill>
                <a:latin typeface="Avenir Book"/>
                <a:ea typeface="Calibri" charset="0"/>
                <a:cs typeface="Arial" charset="0"/>
              </a:rPr>
              <a:t>School</a:t>
            </a:r>
            <a:r>
              <a:rPr lang="es-ES_tradnl" sz="1400" b="1" dirty="0">
                <a:solidFill>
                  <a:schemeClr val="tx2">
                    <a:lumMod val="75000"/>
                  </a:schemeClr>
                </a:solidFill>
                <a:latin typeface="Avenir Book"/>
                <a:ea typeface="Calibri" charset="0"/>
                <a:cs typeface="Arial" charset="0"/>
              </a:rPr>
              <a:t> (Australia)</a:t>
            </a:r>
            <a:endParaRPr lang="es-ES_tradnl" sz="1400" dirty="0">
              <a:solidFill>
                <a:schemeClr val="tx2">
                  <a:lumMod val="75000"/>
                </a:schemeClr>
              </a:solidFill>
              <a:latin typeface="Avenir Book"/>
              <a:ea typeface="Calibri" charset="0"/>
              <a:cs typeface="Times New Roman" charset="0"/>
            </a:endParaRPr>
          </a:p>
          <a:p>
            <a:pPr marL="800100" lvl="1" indent="-342900" algn="just">
              <a:buFont typeface="Arial" panose="020B0604020202020204" pitchFamily="34" charset="0"/>
              <a:buChar char="•"/>
            </a:pPr>
            <a:r>
              <a:rPr lang="es-ES_tradnl" sz="1200" dirty="0">
                <a:solidFill>
                  <a:schemeClr val="tx2">
                    <a:lumMod val="75000"/>
                  </a:schemeClr>
                </a:solidFill>
                <a:latin typeface="Avenir Book"/>
                <a:ea typeface="Calibri" charset="0"/>
                <a:cs typeface="Arial" charset="0"/>
              </a:rPr>
              <a:t>Matricula de 1,300 alumnos más 150 docentes y administrativos</a:t>
            </a:r>
          </a:p>
          <a:p>
            <a:pPr marL="800100" lvl="1" indent="-342900" algn="just">
              <a:buFont typeface="Arial" panose="020B0604020202020204" pitchFamily="34" charset="0"/>
              <a:buChar char="•"/>
            </a:pPr>
            <a:r>
              <a:rPr lang="es-ES_tradnl" sz="1200" dirty="0">
                <a:solidFill>
                  <a:schemeClr val="tx2">
                    <a:lumMod val="75000"/>
                  </a:schemeClr>
                </a:solidFill>
                <a:latin typeface="Avenir Book"/>
                <a:ea typeface="Calibri" charset="0"/>
                <a:cs typeface="Arial" charset="0"/>
              </a:rPr>
              <a:t>Los niños de 2° a 3° de Primaria ocupan </a:t>
            </a:r>
            <a:r>
              <a:rPr lang="es-ES_tradnl" sz="1200" dirty="0" err="1">
                <a:solidFill>
                  <a:schemeClr val="tx2">
                    <a:lumMod val="75000"/>
                  </a:schemeClr>
                </a:solidFill>
                <a:latin typeface="Avenir Book"/>
                <a:ea typeface="Calibri" charset="0"/>
                <a:cs typeface="Arial" charset="0"/>
              </a:rPr>
              <a:t>Tablets</a:t>
            </a:r>
            <a:r>
              <a:rPr lang="es-ES_tradnl" sz="1200" dirty="0">
                <a:solidFill>
                  <a:schemeClr val="tx2">
                    <a:lumMod val="75000"/>
                  </a:schemeClr>
                </a:solidFill>
                <a:latin typeface="Avenir Book"/>
                <a:ea typeface="Calibri" charset="0"/>
                <a:cs typeface="Arial" charset="0"/>
              </a:rPr>
              <a:t>, los de 4° de Primaria hasta 3° Secundaria ocupan Laptops y los alumnos de Preparatoria llevan sus propios dispositivos (Programa BYOD)</a:t>
            </a:r>
          </a:p>
          <a:p>
            <a:pPr algn="just"/>
            <a:r>
              <a:rPr lang="es-ES_tradnl" sz="1400" b="1" dirty="0">
                <a:solidFill>
                  <a:schemeClr val="tx2">
                    <a:lumMod val="75000"/>
                  </a:schemeClr>
                </a:solidFill>
                <a:latin typeface="Avenir Book"/>
                <a:ea typeface="Calibri" charset="0"/>
                <a:cs typeface="Arial" charset="0"/>
              </a:rPr>
              <a:t>Retos Tecnológicos</a:t>
            </a:r>
          </a:p>
          <a:p>
            <a:pPr marL="742950" lvl="1" indent="-285750" algn="just">
              <a:buFont typeface="Arial" panose="020B0604020202020204" pitchFamily="34" charset="0"/>
              <a:buChar char="•"/>
            </a:pPr>
            <a:r>
              <a:rPr lang="es-ES_tradnl" sz="1200" dirty="0">
                <a:solidFill>
                  <a:schemeClr val="tx2">
                    <a:lumMod val="75000"/>
                  </a:schemeClr>
                </a:solidFill>
                <a:latin typeface="Avenir Book"/>
                <a:ea typeface="Calibri" charset="0"/>
                <a:cs typeface="Arial" charset="0"/>
              </a:rPr>
              <a:t>El Colegio anteriormente contaba con una mezcla de redes inalámbricas y alámbricas lo que generaba perdidas de conectividad</a:t>
            </a:r>
          </a:p>
          <a:p>
            <a:pPr marL="742950" lvl="1" indent="-285750" algn="just">
              <a:buFont typeface="Arial" panose="020B0604020202020204" pitchFamily="34" charset="0"/>
              <a:buChar char="•"/>
            </a:pPr>
            <a:r>
              <a:rPr lang="es-ES_tradnl" sz="1200" dirty="0">
                <a:solidFill>
                  <a:schemeClr val="tx2">
                    <a:lumMod val="75000"/>
                  </a:schemeClr>
                </a:solidFill>
                <a:latin typeface="Avenir Book"/>
                <a:ea typeface="Calibri" charset="0"/>
                <a:cs typeface="Arial" charset="0"/>
              </a:rPr>
              <a:t>De igual manera, tenia equipos en muchas plataformas con diversas marcas</a:t>
            </a:r>
          </a:p>
          <a:p>
            <a:pPr algn="just"/>
            <a:r>
              <a:rPr lang="es-ES_tradnl" sz="1400" b="1" dirty="0">
                <a:solidFill>
                  <a:schemeClr val="tx2">
                    <a:lumMod val="75000"/>
                  </a:schemeClr>
                </a:solidFill>
                <a:latin typeface="Avenir Book"/>
                <a:ea typeface="Calibri" charset="0"/>
                <a:cs typeface="Arial" charset="0"/>
              </a:rPr>
              <a:t>Unificación con Ubiquiti – Soluciones Integradas de Redes</a:t>
            </a:r>
          </a:p>
          <a:p>
            <a:pPr marL="742950" lvl="1" indent="-285750" algn="just">
              <a:buFont typeface="Arial" panose="020B0604020202020204" pitchFamily="34" charset="0"/>
              <a:buChar char="•"/>
            </a:pPr>
            <a:r>
              <a:rPr lang="es-ES_tradnl" sz="1200" dirty="0">
                <a:solidFill>
                  <a:schemeClr val="tx2">
                    <a:lumMod val="75000"/>
                  </a:schemeClr>
                </a:solidFill>
                <a:latin typeface="Avenir Book"/>
                <a:ea typeface="Calibri" charset="0"/>
                <a:cs typeface="Arial" charset="0"/>
              </a:rPr>
              <a:t>Al unificar toda su infraestructura de red con Ubiquiti, logro</a:t>
            </a:r>
          </a:p>
          <a:p>
            <a:pPr marL="1200150" lvl="2" indent="-285750" algn="just">
              <a:buFont typeface="Arial" panose="020B0604020202020204" pitchFamily="34" charset="0"/>
              <a:buChar char="•"/>
            </a:pPr>
            <a:r>
              <a:rPr lang="es-ES_tradnl" sz="1200" dirty="0">
                <a:solidFill>
                  <a:schemeClr val="tx2">
                    <a:lumMod val="75000"/>
                  </a:schemeClr>
                </a:solidFill>
                <a:latin typeface="Avenir Book"/>
                <a:ea typeface="Calibri" charset="0"/>
                <a:cs typeface="Arial" charset="0"/>
              </a:rPr>
              <a:t>Cobertura robusta y amplia en beneficio de toda su comunidad escolar</a:t>
            </a:r>
          </a:p>
          <a:p>
            <a:pPr marL="1200150" lvl="2" indent="-285750" algn="just">
              <a:buFont typeface="Arial" panose="020B0604020202020204" pitchFamily="34" charset="0"/>
              <a:buChar char="•"/>
            </a:pPr>
            <a:r>
              <a:rPr lang="es-ES_tradnl" sz="1200" dirty="0">
                <a:solidFill>
                  <a:schemeClr val="tx2">
                    <a:lumMod val="75000"/>
                  </a:schemeClr>
                </a:solidFill>
                <a:latin typeface="Avenir Book"/>
                <a:ea typeface="Calibri" charset="0"/>
                <a:cs typeface="Arial" charset="0"/>
              </a:rPr>
              <a:t>Mejor desempeño en todas sus redes</a:t>
            </a:r>
          </a:p>
          <a:p>
            <a:pPr marL="1200150" lvl="2" indent="-285750" algn="just">
              <a:buFont typeface="Arial" panose="020B0604020202020204" pitchFamily="34" charset="0"/>
              <a:buChar char="•"/>
            </a:pPr>
            <a:r>
              <a:rPr lang="es-ES_tradnl" sz="1200" dirty="0">
                <a:solidFill>
                  <a:schemeClr val="tx2">
                    <a:lumMod val="75000"/>
                  </a:schemeClr>
                </a:solidFill>
                <a:latin typeface="Avenir Book"/>
                <a:ea typeface="Calibri" charset="0"/>
                <a:cs typeface="Arial" charset="0"/>
              </a:rPr>
              <a:t>Plataformas Educativas y de Colaboración alineadas a la mejora educativa</a:t>
            </a:r>
          </a:p>
          <a:p>
            <a:pPr marL="1200150" lvl="2" indent="-285750" algn="just">
              <a:buFont typeface="Arial" panose="020B0604020202020204" pitchFamily="34" charset="0"/>
              <a:buChar char="•"/>
            </a:pPr>
            <a:r>
              <a:rPr lang="es-ES_tradnl" sz="1200" dirty="0">
                <a:solidFill>
                  <a:schemeClr val="tx2">
                    <a:lumMod val="75000"/>
                  </a:schemeClr>
                </a:solidFill>
                <a:latin typeface="Avenir Book"/>
                <a:ea typeface="Calibri" charset="0"/>
                <a:cs typeface="Arial" charset="0"/>
              </a:rPr>
              <a:t>Han implementado aulas con 4 y 8 Pantallas de Alta Definición con </a:t>
            </a:r>
            <a:r>
              <a:rPr lang="es-ES_tradnl" sz="1200" dirty="0" err="1">
                <a:solidFill>
                  <a:schemeClr val="tx2">
                    <a:lumMod val="75000"/>
                  </a:schemeClr>
                </a:solidFill>
                <a:latin typeface="Avenir Book"/>
                <a:ea typeface="Calibri" charset="0"/>
                <a:cs typeface="Arial" charset="0"/>
              </a:rPr>
              <a:t>Streaming</a:t>
            </a:r>
            <a:r>
              <a:rPr lang="es-ES_tradnl" sz="1200" dirty="0">
                <a:solidFill>
                  <a:schemeClr val="tx2">
                    <a:lumMod val="75000"/>
                  </a:schemeClr>
                </a:solidFill>
                <a:latin typeface="Avenir Book"/>
                <a:ea typeface="Calibri" charset="0"/>
                <a:cs typeface="Arial" charset="0"/>
              </a:rPr>
              <a:t> de Video y Aplicativos de Colaboración</a:t>
            </a:r>
          </a:p>
          <a:p>
            <a:pPr marL="1200150" lvl="2" indent="-285750" algn="just">
              <a:buFont typeface="Arial" panose="020B0604020202020204" pitchFamily="34" charset="0"/>
              <a:buChar char="•"/>
            </a:pPr>
            <a:r>
              <a:rPr lang="es-ES_tradnl" sz="1200" dirty="0">
                <a:solidFill>
                  <a:schemeClr val="tx2">
                    <a:lumMod val="75000"/>
                  </a:schemeClr>
                </a:solidFill>
                <a:latin typeface="Avenir Book"/>
                <a:ea typeface="Calibri" charset="0"/>
                <a:cs typeface="Arial" charset="0"/>
              </a:rPr>
              <a:t>Cuentan con administración y monitoreo centralizado</a:t>
            </a:r>
          </a:p>
        </p:txBody>
      </p:sp>
      <p:pic>
        <p:nvPicPr>
          <p:cNvPr id="10" name="Imagen 9">
            <a:extLst>
              <a:ext uri="{FF2B5EF4-FFF2-40B4-BE49-F238E27FC236}">
                <a16:creationId xmlns:a16="http://schemas.microsoft.com/office/drawing/2014/main" id="{6B3BB99F-23BC-4DB4-B61E-841D7F9179B6}"/>
              </a:ext>
            </a:extLst>
          </p:cNvPr>
          <p:cNvPicPr>
            <a:picLocks noChangeAspect="1"/>
          </p:cNvPicPr>
          <p:nvPr/>
        </p:nvPicPr>
        <p:blipFill>
          <a:blip r:embed="rId4"/>
          <a:stretch>
            <a:fillRect/>
          </a:stretch>
        </p:blipFill>
        <p:spPr>
          <a:xfrm>
            <a:off x="288505" y="6010227"/>
            <a:ext cx="1545300" cy="706800"/>
          </a:xfrm>
          <a:prstGeom prst="rect">
            <a:avLst/>
          </a:prstGeom>
        </p:spPr>
      </p:pic>
      <p:pic>
        <p:nvPicPr>
          <p:cNvPr id="3" name="Imagen 2">
            <a:extLst>
              <a:ext uri="{FF2B5EF4-FFF2-40B4-BE49-F238E27FC236}">
                <a16:creationId xmlns:a16="http://schemas.microsoft.com/office/drawing/2014/main" id="{F31EE5B8-1632-4C59-9187-06B28A3C16D2}"/>
              </a:ext>
            </a:extLst>
          </p:cNvPr>
          <p:cNvPicPr>
            <a:picLocks noChangeAspect="1"/>
          </p:cNvPicPr>
          <p:nvPr/>
        </p:nvPicPr>
        <p:blipFill>
          <a:blip r:embed="rId5"/>
          <a:stretch>
            <a:fillRect/>
          </a:stretch>
        </p:blipFill>
        <p:spPr>
          <a:xfrm>
            <a:off x="288505" y="4117956"/>
            <a:ext cx="2848200" cy="1839200"/>
          </a:xfrm>
          <a:prstGeom prst="rect">
            <a:avLst/>
          </a:prstGeom>
        </p:spPr>
      </p:pic>
      <p:pic>
        <p:nvPicPr>
          <p:cNvPr id="5" name="Imagen 4">
            <a:extLst>
              <a:ext uri="{FF2B5EF4-FFF2-40B4-BE49-F238E27FC236}">
                <a16:creationId xmlns:a16="http://schemas.microsoft.com/office/drawing/2014/main" id="{365B04EE-24E6-4E82-91AC-5ACD69D90977}"/>
              </a:ext>
            </a:extLst>
          </p:cNvPr>
          <p:cNvPicPr>
            <a:picLocks noChangeAspect="1"/>
          </p:cNvPicPr>
          <p:nvPr/>
        </p:nvPicPr>
        <p:blipFill>
          <a:blip r:embed="rId6"/>
          <a:stretch>
            <a:fillRect/>
          </a:stretch>
        </p:blipFill>
        <p:spPr>
          <a:xfrm>
            <a:off x="3225241" y="4117956"/>
            <a:ext cx="2817900" cy="1641600"/>
          </a:xfrm>
          <a:prstGeom prst="rect">
            <a:avLst/>
          </a:prstGeom>
        </p:spPr>
      </p:pic>
      <p:pic>
        <p:nvPicPr>
          <p:cNvPr id="6" name="Imagen 5">
            <a:extLst>
              <a:ext uri="{FF2B5EF4-FFF2-40B4-BE49-F238E27FC236}">
                <a16:creationId xmlns:a16="http://schemas.microsoft.com/office/drawing/2014/main" id="{F8BE4F11-2BDD-4229-BB34-39487CC1397B}"/>
              </a:ext>
            </a:extLst>
          </p:cNvPr>
          <p:cNvPicPr>
            <a:picLocks noChangeAspect="1"/>
          </p:cNvPicPr>
          <p:nvPr/>
        </p:nvPicPr>
        <p:blipFill>
          <a:blip r:embed="rId7"/>
          <a:stretch>
            <a:fillRect/>
          </a:stretch>
        </p:blipFill>
        <p:spPr>
          <a:xfrm>
            <a:off x="6131678" y="4117956"/>
            <a:ext cx="2848200" cy="1550400"/>
          </a:xfrm>
          <a:prstGeom prst="rect">
            <a:avLst/>
          </a:prstGeom>
        </p:spPr>
      </p:pic>
    </p:spTree>
    <p:extLst>
      <p:ext uri="{BB962C8B-B14F-4D97-AF65-F5344CB8AC3E}">
        <p14:creationId xmlns:p14="http://schemas.microsoft.com/office/powerpoint/2010/main" val="1109432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8746" y="113691"/>
            <a:ext cx="8229600" cy="945675"/>
          </a:xfrm>
        </p:spPr>
        <p:txBody>
          <a:bodyPr>
            <a:normAutofit/>
          </a:bodyPr>
          <a:lstStyle/>
          <a:p>
            <a:pPr marL="0" lvl="0" indent="0" algn="ctr" defTabSz="914400">
              <a:spcBef>
                <a:spcPts val="0"/>
              </a:spcBef>
              <a:buNone/>
              <a:defRPr/>
            </a:pPr>
            <a:r>
              <a:rPr lang="es-ES" sz="2800" b="1" dirty="0">
                <a:solidFill>
                  <a:schemeClr val="accent1">
                    <a:lumMod val="50000"/>
                  </a:schemeClr>
                </a:solidFill>
                <a:latin typeface="Avenir Book"/>
                <a:ea typeface="Avenir Book" charset="0"/>
                <a:cs typeface="Avenir Book" charset="0"/>
              </a:rPr>
              <a:t>Soluciones de Red</a:t>
            </a:r>
          </a:p>
          <a:p>
            <a:pPr marL="0" lvl="0" indent="0" algn="ctr" defTabSz="914400">
              <a:spcBef>
                <a:spcPts val="0"/>
              </a:spcBef>
              <a:buNone/>
              <a:defRPr/>
            </a:pPr>
            <a:r>
              <a:rPr lang="es-ES" sz="2200" b="1" dirty="0">
                <a:solidFill>
                  <a:schemeClr val="accent1">
                    <a:lumMod val="50000"/>
                  </a:schemeClr>
                </a:solidFill>
                <a:latin typeface="Avenir Book"/>
                <a:ea typeface="Avenir Book" charset="0"/>
                <a:cs typeface="Avenir Book" charset="0"/>
              </a:rPr>
              <a:t>Solución Ubiquiti </a:t>
            </a:r>
            <a:r>
              <a:rPr lang="es-ES" sz="2200" b="1" dirty="0" err="1">
                <a:solidFill>
                  <a:schemeClr val="accent1">
                    <a:lumMod val="50000"/>
                  </a:schemeClr>
                </a:solidFill>
                <a:latin typeface="Avenir Book"/>
                <a:ea typeface="Avenir Book" charset="0"/>
                <a:cs typeface="Avenir Book" charset="0"/>
              </a:rPr>
              <a:t>Unifi</a:t>
            </a:r>
            <a:endParaRPr lang="es-ES" sz="2200" b="1" dirty="0">
              <a:solidFill>
                <a:schemeClr val="accent1">
                  <a:lumMod val="50000"/>
                </a:schemeClr>
              </a:solidFill>
              <a:latin typeface="Avenir Book"/>
              <a:ea typeface="Avenir Book" charset="0"/>
              <a:cs typeface="Avenir Book" charset="0"/>
            </a:endParaRPr>
          </a:p>
          <a:p>
            <a:pPr marL="0" lvl="0" indent="0" algn="ctr" defTabSz="914400">
              <a:spcBef>
                <a:spcPts val="0"/>
              </a:spcBef>
              <a:buNone/>
              <a:defRPr/>
            </a:pPr>
            <a:endParaRPr lang="es-ES_tradnl" sz="3000" b="1" dirty="0">
              <a:latin typeface="Avenir Book"/>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6092" y="5971739"/>
            <a:ext cx="2590099" cy="783777"/>
          </a:xfrm>
          <a:prstGeom prst="rect">
            <a:avLst/>
          </a:prstGeom>
        </p:spPr>
      </p:pic>
      <p:sp>
        <p:nvSpPr>
          <p:cNvPr id="9" name="CuadroTexto 8"/>
          <p:cNvSpPr txBox="1"/>
          <p:nvPr/>
        </p:nvSpPr>
        <p:spPr>
          <a:xfrm>
            <a:off x="177808" y="1340159"/>
            <a:ext cx="8640537" cy="1846659"/>
          </a:xfrm>
          <a:prstGeom prst="rect">
            <a:avLst/>
          </a:prstGeom>
          <a:noFill/>
        </p:spPr>
        <p:txBody>
          <a:bodyPr wrap="square" rtlCol="0">
            <a:spAutoFit/>
          </a:bodyPr>
          <a:lstStyle/>
          <a:p>
            <a:r>
              <a:rPr lang="es-ES" sz="1600" b="1" dirty="0">
                <a:solidFill>
                  <a:schemeClr val="accent1">
                    <a:lumMod val="50000"/>
                  </a:schemeClr>
                </a:solidFill>
                <a:latin typeface="Avenir Book"/>
                <a:cs typeface="Avenir Book"/>
              </a:rPr>
              <a:t>Nuestras recomendaciones para el Colegio son:</a:t>
            </a:r>
            <a:endParaRPr lang="es-ES" sz="1400" dirty="0">
              <a:solidFill>
                <a:schemeClr val="accent1">
                  <a:lumMod val="50000"/>
                </a:schemeClr>
              </a:solidFill>
              <a:latin typeface="Avenir Book"/>
              <a:cs typeface="Avenir Book"/>
            </a:endParaRPr>
          </a:p>
          <a:p>
            <a:pPr marL="742950" lvl="1" indent="-285750">
              <a:buFont typeface="Arial" panose="020B0604020202020204" pitchFamily="34" charset="0"/>
              <a:buChar char="•"/>
            </a:pPr>
            <a:r>
              <a:rPr lang="es-ES" sz="1400" dirty="0">
                <a:solidFill>
                  <a:schemeClr val="accent1">
                    <a:lumMod val="50000"/>
                  </a:schemeClr>
                </a:solidFill>
                <a:latin typeface="Avenir Book"/>
                <a:cs typeface="Avenir Book"/>
              </a:rPr>
              <a:t>Renovar los </a:t>
            </a:r>
            <a:r>
              <a:rPr lang="es-ES" sz="1400" dirty="0" err="1">
                <a:solidFill>
                  <a:schemeClr val="accent1">
                    <a:lumMod val="50000"/>
                  </a:schemeClr>
                </a:solidFill>
                <a:latin typeface="Avenir Book"/>
                <a:cs typeface="Avenir Book"/>
              </a:rPr>
              <a:t>Switch</a:t>
            </a:r>
            <a:r>
              <a:rPr lang="es-ES" sz="1400" dirty="0">
                <a:solidFill>
                  <a:schemeClr val="accent1">
                    <a:lumMod val="50000"/>
                  </a:schemeClr>
                </a:solidFill>
                <a:latin typeface="Avenir Book"/>
                <a:cs typeface="Avenir Book"/>
              </a:rPr>
              <a:t> con más de 5 años de Antigüedad</a:t>
            </a:r>
          </a:p>
          <a:p>
            <a:pPr marL="742950" lvl="1" indent="-285750">
              <a:buFont typeface="Arial" panose="020B0604020202020204" pitchFamily="34" charset="0"/>
              <a:buChar char="•"/>
            </a:pPr>
            <a:r>
              <a:rPr lang="es-ES" sz="1400" dirty="0">
                <a:solidFill>
                  <a:schemeClr val="accent1">
                    <a:lumMod val="50000"/>
                  </a:schemeClr>
                </a:solidFill>
                <a:latin typeface="Avenir Book"/>
                <a:cs typeface="Avenir Book"/>
              </a:rPr>
              <a:t>Renovación e Implementación de 116 Antenas </a:t>
            </a:r>
            <a:r>
              <a:rPr lang="es-ES" sz="1400" dirty="0" err="1">
                <a:solidFill>
                  <a:schemeClr val="accent1">
                    <a:lumMod val="50000"/>
                  </a:schemeClr>
                </a:solidFill>
                <a:latin typeface="Avenir Book"/>
                <a:cs typeface="Avenir Book"/>
              </a:rPr>
              <a:t>WiFi</a:t>
            </a:r>
            <a:r>
              <a:rPr lang="es-ES" sz="1400" dirty="0">
                <a:solidFill>
                  <a:schemeClr val="accent1">
                    <a:lumMod val="50000"/>
                  </a:schemeClr>
                </a:solidFill>
                <a:latin typeface="Avenir Book"/>
                <a:cs typeface="Avenir Book"/>
              </a:rPr>
              <a:t> </a:t>
            </a:r>
            <a:r>
              <a:rPr lang="es-ES_tradnl" sz="1400" dirty="0">
                <a:solidFill>
                  <a:schemeClr val="tx2">
                    <a:lumMod val="75000"/>
                  </a:schemeClr>
                </a:solidFill>
                <a:latin typeface="Avenir Book"/>
                <a:ea typeface="Calibri" charset="0"/>
                <a:cs typeface="Arial" charset="0"/>
              </a:rPr>
              <a:t>WAVE 2 4x4 MU-MIMO </a:t>
            </a:r>
            <a:r>
              <a:rPr lang="es-ES" sz="1400" dirty="0">
                <a:solidFill>
                  <a:schemeClr val="accent1">
                    <a:lumMod val="50000"/>
                  </a:schemeClr>
                </a:solidFill>
                <a:latin typeface="Avenir Book"/>
                <a:cs typeface="Avenir Book"/>
              </a:rPr>
              <a:t>a lo largo del Colegio para dar servicio a una población densa de alumnos y docentes</a:t>
            </a:r>
          </a:p>
          <a:p>
            <a:pPr marL="742950" lvl="1" indent="-285750">
              <a:buFont typeface="Arial" panose="020B0604020202020204" pitchFamily="34" charset="0"/>
              <a:buChar char="•"/>
            </a:pPr>
            <a:r>
              <a:rPr lang="es-ES" sz="1400" dirty="0" err="1">
                <a:solidFill>
                  <a:schemeClr val="accent1">
                    <a:lumMod val="50000"/>
                  </a:schemeClr>
                </a:solidFill>
                <a:latin typeface="Avenir Book"/>
                <a:cs typeface="Avenir Book"/>
              </a:rPr>
              <a:t>Switch</a:t>
            </a:r>
            <a:r>
              <a:rPr lang="es-ES" sz="1400" dirty="0">
                <a:solidFill>
                  <a:schemeClr val="accent1">
                    <a:lumMod val="50000"/>
                  </a:schemeClr>
                </a:solidFill>
                <a:latin typeface="Avenir Book"/>
                <a:cs typeface="Avenir Book"/>
              </a:rPr>
              <a:t> Core </a:t>
            </a:r>
            <a:r>
              <a:rPr lang="es-ES" sz="1400" dirty="0" err="1">
                <a:solidFill>
                  <a:schemeClr val="accent1">
                    <a:lumMod val="50000"/>
                  </a:schemeClr>
                </a:solidFill>
                <a:latin typeface="Avenir Book"/>
                <a:cs typeface="Avenir Book"/>
              </a:rPr>
              <a:t>EdgeMAX</a:t>
            </a:r>
            <a:r>
              <a:rPr lang="es-ES" sz="1400" dirty="0">
                <a:solidFill>
                  <a:schemeClr val="accent1">
                    <a:lumMod val="50000"/>
                  </a:schemeClr>
                </a:solidFill>
                <a:latin typeface="Avenir Book"/>
                <a:cs typeface="Avenir Book"/>
              </a:rPr>
              <a:t>, con puertos de fibra a 10gbps</a:t>
            </a:r>
          </a:p>
          <a:p>
            <a:pPr marL="742950" lvl="1" indent="-285750">
              <a:buFont typeface="Arial" panose="020B0604020202020204" pitchFamily="34" charset="0"/>
              <a:buChar char="•"/>
            </a:pPr>
            <a:r>
              <a:rPr lang="es-ES" sz="1400" dirty="0">
                <a:solidFill>
                  <a:schemeClr val="accent1">
                    <a:lumMod val="50000"/>
                  </a:schemeClr>
                </a:solidFill>
                <a:latin typeface="Avenir Book"/>
                <a:cs typeface="Avenir Book"/>
              </a:rPr>
              <a:t>Administración y Monitoreo Centralizado</a:t>
            </a:r>
          </a:p>
          <a:p>
            <a:pPr marL="742950" lvl="1" indent="-285750">
              <a:buFont typeface="Arial" panose="020B0604020202020204" pitchFamily="34" charset="0"/>
              <a:buChar char="•"/>
            </a:pPr>
            <a:r>
              <a:rPr lang="es-ES" sz="1400" dirty="0">
                <a:solidFill>
                  <a:schemeClr val="accent1">
                    <a:lumMod val="50000"/>
                  </a:schemeClr>
                </a:solidFill>
                <a:latin typeface="Avenir Book"/>
                <a:cs typeface="Avenir Book"/>
              </a:rPr>
              <a:t>Al quitar los </a:t>
            </a:r>
            <a:r>
              <a:rPr lang="es-ES" sz="1400" dirty="0" err="1">
                <a:solidFill>
                  <a:schemeClr val="accent1">
                    <a:lumMod val="50000"/>
                  </a:schemeClr>
                </a:solidFill>
                <a:latin typeface="Avenir Book"/>
                <a:cs typeface="Avenir Book"/>
              </a:rPr>
              <a:t>Transceivers</a:t>
            </a:r>
            <a:r>
              <a:rPr lang="es-ES" sz="1400" dirty="0">
                <a:solidFill>
                  <a:schemeClr val="accent1">
                    <a:lumMod val="50000"/>
                  </a:schemeClr>
                </a:solidFill>
                <a:latin typeface="Avenir Book"/>
                <a:cs typeface="Avenir Book"/>
              </a:rPr>
              <a:t>, se eliminan los puntos de quiebre y cuellos de botella</a:t>
            </a:r>
          </a:p>
          <a:p>
            <a:pPr marL="742950" lvl="1" indent="-285750">
              <a:buFont typeface="Arial" panose="020B0604020202020204" pitchFamily="34" charset="0"/>
              <a:buChar char="•"/>
            </a:pPr>
            <a:endParaRPr lang="es-ES" sz="1400" dirty="0">
              <a:solidFill>
                <a:schemeClr val="accent1">
                  <a:lumMod val="50000"/>
                </a:schemeClr>
              </a:solidFill>
              <a:latin typeface="Avenir Book"/>
              <a:cs typeface="Avenir Book"/>
            </a:endParaRPr>
          </a:p>
        </p:txBody>
      </p:sp>
      <p:pic>
        <p:nvPicPr>
          <p:cNvPr id="8" name="Imagen 7">
            <a:extLst>
              <a:ext uri="{FF2B5EF4-FFF2-40B4-BE49-F238E27FC236}">
                <a16:creationId xmlns:a16="http://schemas.microsoft.com/office/drawing/2014/main" id="{BD6E3380-0914-4512-AD1C-4603CDDB1143}"/>
              </a:ext>
            </a:extLst>
          </p:cNvPr>
          <p:cNvPicPr>
            <a:picLocks noChangeAspect="1"/>
          </p:cNvPicPr>
          <p:nvPr/>
        </p:nvPicPr>
        <p:blipFill>
          <a:blip r:embed="rId3"/>
          <a:stretch>
            <a:fillRect/>
          </a:stretch>
        </p:blipFill>
        <p:spPr>
          <a:xfrm>
            <a:off x="288505" y="6010227"/>
            <a:ext cx="1545300" cy="706800"/>
          </a:xfrm>
          <a:prstGeom prst="rect">
            <a:avLst/>
          </a:prstGeom>
        </p:spPr>
      </p:pic>
      <p:pic>
        <p:nvPicPr>
          <p:cNvPr id="10" name="Google Shape;83;p15">
            <a:extLst>
              <a:ext uri="{FF2B5EF4-FFF2-40B4-BE49-F238E27FC236}">
                <a16:creationId xmlns:a16="http://schemas.microsoft.com/office/drawing/2014/main" id="{07D207C9-D5B3-459E-A426-FC78D4B446B2}"/>
              </a:ext>
            </a:extLst>
          </p:cNvPr>
          <p:cNvPicPr preferRelativeResize="0"/>
          <p:nvPr/>
        </p:nvPicPr>
        <p:blipFill rotWithShape="1">
          <a:blip r:embed="rId4">
            <a:alphaModFix/>
          </a:blip>
          <a:srcRect/>
          <a:stretch/>
        </p:blipFill>
        <p:spPr>
          <a:xfrm>
            <a:off x="1372111" y="3186818"/>
            <a:ext cx="6399778" cy="2467711"/>
          </a:xfrm>
          <a:prstGeom prst="rect">
            <a:avLst/>
          </a:prstGeom>
          <a:noFill/>
          <a:ln>
            <a:noFill/>
          </a:ln>
        </p:spPr>
      </p:pic>
    </p:spTree>
    <p:extLst>
      <p:ext uri="{BB962C8B-B14F-4D97-AF65-F5344CB8AC3E}">
        <p14:creationId xmlns:p14="http://schemas.microsoft.com/office/powerpoint/2010/main" val="272471316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1574683</TotalTime>
  <Words>2790</Words>
  <Application>Microsoft Office PowerPoint</Application>
  <PresentationFormat>Presentación en pantalla (4:3)</PresentationFormat>
  <Paragraphs>541</Paragraphs>
  <Slides>23</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Arial</vt:lpstr>
      <vt:lpstr>Avenir Book</vt:lpstr>
      <vt:lpstr>Calibri</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JSS</dc:creator>
  <cp:lastModifiedBy>HP</cp:lastModifiedBy>
  <cp:revision>543</cp:revision>
  <cp:lastPrinted>2017-09-14T16:25:09Z</cp:lastPrinted>
  <dcterms:created xsi:type="dcterms:W3CDTF">2015-11-04T21:37:43Z</dcterms:created>
  <dcterms:modified xsi:type="dcterms:W3CDTF">2019-03-27T19:00:44Z</dcterms:modified>
</cp:coreProperties>
</file>